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50" r:id="rId1"/>
    <p:sldMasterId id="2147483649" r:id="rId2"/>
  </p:sldMasterIdLst>
  <p:notesMasterIdLst>
    <p:notesMasterId r:id="rId26"/>
  </p:notesMasterIdLst>
  <p:handoutMasterIdLst>
    <p:handoutMasterId r:id="rId27"/>
  </p:handoutMasterIdLst>
  <p:sldIdLst>
    <p:sldId id="289" r:id="rId3"/>
    <p:sldId id="318" r:id="rId4"/>
    <p:sldId id="257" r:id="rId5"/>
    <p:sldId id="258" r:id="rId6"/>
    <p:sldId id="291" r:id="rId7"/>
    <p:sldId id="294" r:id="rId8"/>
    <p:sldId id="292" r:id="rId9"/>
    <p:sldId id="265" r:id="rId10"/>
    <p:sldId id="299" r:id="rId11"/>
    <p:sldId id="320" r:id="rId12"/>
    <p:sldId id="297" r:id="rId13"/>
    <p:sldId id="322" r:id="rId14"/>
    <p:sldId id="306" r:id="rId15"/>
    <p:sldId id="307" r:id="rId16"/>
    <p:sldId id="308" r:id="rId17"/>
    <p:sldId id="310" r:id="rId18"/>
    <p:sldId id="325" r:id="rId19"/>
    <p:sldId id="314" r:id="rId20"/>
    <p:sldId id="321" r:id="rId21"/>
    <p:sldId id="313" r:id="rId22"/>
    <p:sldId id="311" r:id="rId23"/>
    <p:sldId id="327" r:id="rId24"/>
    <p:sldId id="326" r:id="rId25"/>
  </p:sldIdLst>
  <p:sldSz cx="9144000" cy="6858000" type="screen4x3"/>
  <p:notesSz cx="6669088" cy="9926638"/>
  <p:defaultTextStyle>
    <a:defPPr>
      <a:defRPr lang="en-GB"/>
    </a:defPPr>
    <a:lvl1pPr algn="r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r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r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r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r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7BCFF"/>
    <a:srgbClr val="008BD0"/>
    <a:srgbClr val="FFFFFF"/>
    <a:srgbClr val="2A4A70"/>
    <a:srgbClr val="29293D"/>
    <a:srgbClr val="CC0000"/>
    <a:srgbClr val="DDDDDD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53" autoAdjust="0"/>
    <p:restoredTop sz="99091" autoAdjust="0"/>
  </p:normalViewPr>
  <p:slideViewPr>
    <p:cSldViewPr>
      <p:cViewPr varScale="1">
        <p:scale>
          <a:sx n="105" d="100"/>
          <a:sy n="105" d="100"/>
        </p:scale>
        <p:origin x="-180" y="-96"/>
      </p:cViewPr>
      <p:guideLst>
        <p:guide orient="horz" pos="3974"/>
        <p:guide pos="2880"/>
      </p:guideLst>
    </p:cSldViewPr>
  </p:slideViewPr>
  <p:outlineViewPr>
    <p:cViewPr>
      <p:scale>
        <a:sx n="25" d="100"/>
        <a:sy n="25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44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9890A2B-C89C-47D9-9EBC-BC595BB11B2D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778250" y="0"/>
            <a:ext cx="288766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588" y="0"/>
            <a:ext cx="288766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850900" y="744538"/>
            <a:ext cx="4964113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14875"/>
            <a:ext cx="5332413" cy="446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778250" y="9429750"/>
            <a:ext cx="288766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588" y="9429750"/>
            <a:ext cx="288766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E5B5044C-B106-4735-8FE0-0C1B97358520}" type="slidenum">
              <a:rPr lang="he-IL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1pPr>
    <a:lvl2pPr marL="742950" indent="-285750" algn="r" defTabSz="457200" rtl="1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2pPr>
    <a:lvl3pPr marL="1143000" indent="-228600" algn="r" defTabSz="457200" rtl="1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3pPr>
    <a:lvl4pPr marL="1600200" indent="-228600" algn="r" defTabSz="457200" rtl="1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4pPr>
    <a:lvl5pPr marL="2057400" indent="-228600" algn="r" defTabSz="457200" rtl="1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F2E53C-3505-445D-9B19-C63DF878318D}" type="slidenum">
              <a:rPr lang="he-IL"/>
              <a:pPr/>
              <a:t>1</a:t>
            </a:fld>
            <a:endParaRPr lang="en-GB"/>
          </a:p>
        </p:txBody>
      </p:sp>
      <p:sp>
        <p:nvSpPr>
          <p:cNvPr id="9216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C701BE-5497-441F-A550-A5DF6FF45DB9}" type="slidenum">
              <a:rPr lang="he-IL"/>
              <a:pPr/>
              <a:t>10</a:t>
            </a:fld>
            <a:endParaRPr lang="en-GB"/>
          </a:p>
        </p:txBody>
      </p:sp>
      <p:sp>
        <p:nvSpPr>
          <p:cNvPr id="20377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CEC700-6811-49AE-B5FF-175E79F2E49B}" type="slidenum">
              <a:rPr lang="he-IL"/>
              <a:pPr/>
              <a:t>11</a:t>
            </a:fld>
            <a:endParaRPr lang="en-GB"/>
          </a:p>
        </p:txBody>
      </p:sp>
      <p:sp>
        <p:nvSpPr>
          <p:cNvPr id="17203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8552BF-C201-4D9B-BFFD-D7AAC1DE8573}" type="slidenum">
              <a:rPr lang="he-IL"/>
              <a:pPr/>
              <a:t>12</a:t>
            </a:fld>
            <a:endParaRPr lang="en-GB"/>
          </a:p>
        </p:txBody>
      </p:sp>
      <p:sp>
        <p:nvSpPr>
          <p:cNvPr id="20889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E0ACA4-126C-4934-8BD0-1413DB0A72F4}" type="slidenum">
              <a:rPr lang="he-IL"/>
              <a:pPr/>
              <a:t>13</a:t>
            </a:fld>
            <a:endParaRPr lang="en-GB"/>
          </a:p>
        </p:txBody>
      </p:sp>
      <p:sp>
        <p:nvSpPr>
          <p:cNvPr id="18022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252E4D-F39A-43F7-9898-07744157492D}" type="slidenum">
              <a:rPr lang="he-IL"/>
              <a:pPr/>
              <a:t>14</a:t>
            </a:fld>
            <a:endParaRPr lang="en-GB"/>
          </a:p>
        </p:txBody>
      </p:sp>
      <p:sp>
        <p:nvSpPr>
          <p:cNvPr id="18125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D08E7B-3C0F-4A01-840E-596AB30E5E48}" type="slidenum">
              <a:rPr lang="he-IL"/>
              <a:pPr/>
              <a:t>15</a:t>
            </a:fld>
            <a:endParaRPr lang="en-GB"/>
          </a:p>
        </p:txBody>
      </p:sp>
      <p:sp>
        <p:nvSpPr>
          <p:cNvPr id="18227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33D19E-7CDA-45D0-AEA9-F9B82F2F440E}" type="slidenum">
              <a:rPr lang="he-IL"/>
              <a:pPr/>
              <a:t>16</a:t>
            </a:fld>
            <a:endParaRPr lang="en-GB"/>
          </a:p>
        </p:txBody>
      </p:sp>
      <p:sp>
        <p:nvSpPr>
          <p:cNvPr id="18432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3EDA02-AD93-4A84-8DB9-5E3147FC9E3D}" type="slidenum">
              <a:rPr lang="he-IL"/>
              <a:pPr/>
              <a:t>17</a:t>
            </a:fld>
            <a:endParaRPr lang="en-GB"/>
          </a:p>
        </p:txBody>
      </p:sp>
      <p:sp>
        <p:nvSpPr>
          <p:cNvPr id="21811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2FC016-D93B-40CC-9325-644853DC7126}" type="slidenum">
              <a:rPr lang="he-IL"/>
              <a:pPr/>
              <a:t>18</a:t>
            </a:fld>
            <a:endParaRPr lang="en-GB"/>
          </a:p>
        </p:txBody>
      </p:sp>
      <p:sp>
        <p:nvSpPr>
          <p:cNvPr id="18841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8484E8-4F84-4DD4-9249-702FA10417F8}" type="slidenum">
              <a:rPr lang="he-IL"/>
              <a:pPr/>
              <a:t>19</a:t>
            </a:fld>
            <a:endParaRPr lang="en-GB"/>
          </a:p>
        </p:txBody>
      </p:sp>
      <p:sp>
        <p:nvSpPr>
          <p:cNvPr id="20582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E23C80-56D5-4804-A239-69AA6F0FFB5D}" type="slidenum">
              <a:rPr lang="he-IL"/>
              <a:pPr/>
              <a:t>2</a:t>
            </a:fld>
            <a:endParaRPr lang="en-GB"/>
          </a:p>
        </p:txBody>
      </p:sp>
      <p:sp>
        <p:nvSpPr>
          <p:cNvPr id="194562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C30302-37DA-43E9-A02A-51B178D4068A}" type="slidenum">
              <a:rPr lang="he-IL"/>
              <a:pPr/>
              <a:t>20</a:t>
            </a:fld>
            <a:endParaRPr lang="en-GB"/>
          </a:p>
        </p:txBody>
      </p:sp>
      <p:sp>
        <p:nvSpPr>
          <p:cNvPr id="18739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46E4D2-F9F3-4336-9ADA-A301517B08AE}" type="slidenum">
              <a:rPr lang="he-IL"/>
              <a:pPr/>
              <a:t>21</a:t>
            </a:fld>
            <a:endParaRPr lang="en-GB"/>
          </a:p>
        </p:txBody>
      </p:sp>
      <p:sp>
        <p:nvSpPr>
          <p:cNvPr id="18534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9411AA-D43C-4A0B-825F-5A36FCAF80EE}" type="slidenum">
              <a:rPr lang="he-IL"/>
              <a:pPr/>
              <a:t>22</a:t>
            </a:fld>
            <a:endParaRPr lang="en-GB"/>
          </a:p>
        </p:txBody>
      </p:sp>
      <p:sp>
        <p:nvSpPr>
          <p:cNvPr id="228354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7D34B0-77EE-4800-A8DA-9D97E169BAB2}" type="slidenum">
              <a:rPr lang="he-IL"/>
              <a:pPr/>
              <a:t>23</a:t>
            </a:fld>
            <a:endParaRPr lang="en-GB"/>
          </a:p>
        </p:txBody>
      </p:sp>
      <p:sp>
        <p:nvSpPr>
          <p:cNvPr id="22425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156FCC-C17E-4BD8-A94F-0767FF96F157}" type="slidenum">
              <a:rPr lang="he-IL"/>
              <a:pPr/>
              <a:t>3</a:t>
            </a:fld>
            <a:endParaRPr lang="en-GB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971550" y="744538"/>
            <a:ext cx="47228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789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66750" y="4714875"/>
            <a:ext cx="5334000" cy="4468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3000"/>
              </a:lnSpc>
              <a:spcBef>
                <a:spcPts val="6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1600">
                <a:latin typeface="Arial" pitchFamily="34" charset="0"/>
              </a:rPr>
              <a:t>בעוד אנחנו מדשדשים בנושא הדיווח הכולל, הרי שדירוג מעלה מהווה כלי מתקדם</a:t>
            </a:r>
            <a:endParaRPr lang="en-GB" sz="1600">
              <a:latin typeface="Arial" pitchFamily="34" charset="0"/>
            </a:endParaRPr>
          </a:p>
          <a:p>
            <a:pPr>
              <a:lnSpc>
                <a:spcPct val="93000"/>
              </a:lnSpc>
              <a:spcBef>
                <a:spcPts val="6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1600">
                <a:latin typeface="Arial" pitchFamily="34" charset="0"/>
              </a:rPr>
              <a:t>מעלות – מפעילים את הדירוג ובפרט את המוקד הפועל בתקופת מילוי השאלונים</a:t>
            </a:r>
            <a:endParaRPr lang="en-GB" sz="1600">
              <a:latin typeface="Arial" pitchFamily="34" charset="0"/>
            </a:endParaRPr>
          </a:p>
          <a:p>
            <a:pPr>
              <a:lnSpc>
                <a:spcPct val="93000"/>
              </a:lnSpc>
              <a:spcBef>
                <a:spcPts val="6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1600">
                <a:latin typeface="Arial" pitchFamily="34" charset="0"/>
              </a:rPr>
              <a:t>מלוא ההערכה לכל השותפים המחויבים ומשקיעים פרו בונו כתרומתם לשכלול השוק הישראלי</a:t>
            </a:r>
            <a:endParaRPr lang="en-GB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CF58E8-8398-4CA5-A53E-89C4E7B81668}" type="slidenum">
              <a:rPr lang="he-IL"/>
              <a:pPr/>
              <a:t>4</a:t>
            </a:fld>
            <a:endParaRPr lang="en-GB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971550" y="744538"/>
            <a:ext cx="4722813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3891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66750" y="4714875"/>
            <a:ext cx="5334000" cy="4468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3000"/>
              </a:lnSpc>
              <a:spcBef>
                <a:spcPts val="600"/>
              </a:spcBef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1600">
                <a:latin typeface="Arial" pitchFamily="34" charset="0"/>
              </a:rPr>
              <a:t>ועדה ציבורית רחבה שוקדת על פיתוח הקריטריונים לדירוג ועדכונם בהתאם להתפתחות התחום והתקדמות החברות</a:t>
            </a:r>
            <a:endParaRPr lang="en-GB" sz="16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56A8E3-A1C1-4714-A5FC-C8B18ED1CB11}" type="slidenum">
              <a:rPr lang="he-IL"/>
              <a:pPr/>
              <a:t>5</a:t>
            </a:fld>
            <a:endParaRPr lang="en-GB"/>
          </a:p>
        </p:txBody>
      </p:sp>
      <p:sp>
        <p:nvSpPr>
          <p:cNvPr id="164866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EF715C-2FC3-4C95-8880-AB4E044B6FBF}" type="slidenum">
              <a:rPr lang="he-IL"/>
              <a:pPr/>
              <a:t>6</a:t>
            </a:fld>
            <a:endParaRPr lang="en-GB"/>
          </a:p>
        </p:txBody>
      </p:sp>
      <p:sp>
        <p:nvSpPr>
          <p:cNvPr id="167938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0677C9-146E-4A46-A242-224E14DF503E}" type="slidenum">
              <a:rPr lang="he-IL"/>
              <a:pPr/>
              <a:t>7</a:t>
            </a:fld>
            <a:endParaRPr lang="en-GB"/>
          </a:p>
        </p:txBody>
      </p:sp>
      <p:sp>
        <p:nvSpPr>
          <p:cNvPr id="16589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B3C258-7916-46C7-BCFA-710895DBCF3B}" type="slidenum">
              <a:rPr lang="he-IL"/>
              <a:pPr/>
              <a:t>8</a:t>
            </a:fld>
            <a:endParaRPr lang="en-GB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8509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66750" y="4714875"/>
            <a:ext cx="5334000" cy="44688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27CB62-0395-4773-BFEA-B45D4B276683}" type="slidenum">
              <a:rPr lang="he-IL"/>
              <a:pPr/>
              <a:t>9</a:t>
            </a:fld>
            <a:endParaRPr lang="en-GB"/>
          </a:p>
        </p:txBody>
      </p:sp>
      <p:sp>
        <p:nvSpPr>
          <p:cNvPr id="171010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9813" y="4078288"/>
            <a:ext cx="1547812" cy="1582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4078288"/>
            <a:ext cx="4491038" cy="1582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0" y="188913"/>
            <a:ext cx="6477000" cy="417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81075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29025"/>
            <a:ext cx="4038600" cy="2497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0" y="188913"/>
            <a:ext cx="6477000" cy="417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4995863"/>
            <a:ext cx="3019425" cy="66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995863"/>
            <a:ext cx="3019425" cy="66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04" name="Rectangle 48"/>
          <p:cNvSpPr>
            <a:spLocks noChangeArrowheads="1"/>
          </p:cNvSpPr>
          <p:nvPr userDrawn="1"/>
        </p:nvSpPr>
        <p:spPr bwMode="auto">
          <a:xfrm>
            <a:off x="0" y="0"/>
            <a:ext cx="8532813" cy="6858000"/>
          </a:xfrm>
          <a:prstGeom prst="rect">
            <a:avLst/>
          </a:prstGeom>
          <a:gradFill rotWithShape="1">
            <a:gsLst>
              <a:gs pos="0">
                <a:srgbClr val="EFF9FF"/>
              </a:gs>
              <a:gs pos="100000">
                <a:srgbClr val="EFF9FF">
                  <a:gamma/>
                  <a:tint val="5882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70705" name="Rectangle 4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4995863"/>
            <a:ext cx="61912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</a:t>
            </a:r>
          </a:p>
        </p:txBody>
      </p:sp>
      <p:sp>
        <p:nvSpPr>
          <p:cNvPr id="70706" name="Rectangle 50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4078288"/>
            <a:ext cx="61912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fade/>
  </p:transition>
  <p:txStyles>
    <p:titleStyle>
      <a:lvl1pPr algn="ctr" rtl="1" fontAlgn="base">
        <a:lnSpc>
          <a:spcPct val="70000"/>
        </a:lnSpc>
        <a:spcBef>
          <a:spcPct val="0"/>
        </a:spcBef>
        <a:spcAft>
          <a:spcPct val="0"/>
        </a:spcAft>
        <a:defRPr sz="6000" b="1">
          <a:solidFill>
            <a:srgbClr val="2A4A70"/>
          </a:solidFill>
          <a:latin typeface="+mj-lt"/>
          <a:ea typeface="+mj-ea"/>
          <a:cs typeface="+mj-cs"/>
        </a:defRPr>
      </a:lvl1pPr>
      <a:lvl2pPr algn="ctr" rtl="1" fontAlgn="base">
        <a:lnSpc>
          <a:spcPct val="70000"/>
        </a:lnSpc>
        <a:spcBef>
          <a:spcPct val="0"/>
        </a:spcBef>
        <a:spcAft>
          <a:spcPct val="0"/>
        </a:spcAft>
        <a:defRPr sz="6000" b="1">
          <a:solidFill>
            <a:srgbClr val="2A4A70"/>
          </a:solidFill>
          <a:latin typeface="Arial" pitchFamily="34" charset="0"/>
          <a:cs typeface="Arial" pitchFamily="34" charset="0"/>
        </a:defRPr>
      </a:lvl2pPr>
      <a:lvl3pPr algn="ctr" rtl="1" fontAlgn="base">
        <a:lnSpc>
          <a:spcPct val="70000"/>
        </a:lnSpc>
        <a:spcBef>
          <a:spcPct val="0"/>
        </a:spcBef>
        <a:spcAft>
          <a:spcPct val="0"/>
        </a:spcAft>
        <a:defRPr sz="6000" b="1">
          <a:solidFill>
            <a:srgbClr val="2A4A70"/>
          </a:solidFill>
          <a:latin typeface="Arial" pitchFamily="34" charset="0"/>
          <a:cs typeface="Arial" pitchFamily="34" charset="0"/>
        </a:defRPr>
      </a:lvl3pPr>
      <a:lvl4pPr algn="ctr" rtl="1" fontAlgn="base">
        <a:lnSpc>
          <a:spcPct val="70000"/>
        </a:lnSpc>
        <a:spcBef>
          <a:spcPct val="0"/>
        </a:spcBef>
        <a:spcAft>
          <a:spcPct val="0"/>
        </a:spcAft>
        <a:defRPr sz="6000" b="1">
          <a:solidFill>
            <a:srgbClr val="2A4A70"/>
          </a:solidFill>
          <a:latin typeface="Arial" pitchFamily="34" charset="0"/>
          <a:cs typeface="Arial" pitchFamily="34" charset="0"/>
        </a:defRPr>
      </a:lvl4pPr>
      <a:lvl5pPr algn="ctr" rtl="1" fontAlgn="base">
        <a:lnSpc>
          <a:spcPct val="70000"/>
        </a:lnSpc>
        <a:spcBef>
          <a:spcPct val="0"/>
        </a:spcBef>
        <a:spcAft>
          <a:spcPct val="0"/>
        </a:spcAft>
        <a:defRPr sz="6000" b="1">
          <a:solidFill>
            <a:srgbClr val="2A4A70"/>
          </a:solidFill>
          <a:latin typeface="Arial" pitchFamily="34" charset="0"/>
          <a:cs typeface="Arial" pitchFamily="34" charset="0"/>
        </a:defRPr>
      </a:lvl5pPr>
      <a:lvl6pPr marL="457200" algn="ctr" rtl="1" fontAlgn="base">
        <a:lnSpc>
          <a:spcPct val="70000"/>
        </a:lnSpc>
        <a:spcBef>
          <a:spcPct val="0"/>
        </a:spcBef>
        <a:spcAft>
          <a:spcPct val="0"/>
        </a:spcAft>
        <a:defRPr sz="6000" b="1">
          <a:solidFill>
            <a:srgbClr val="2A4A70"/>
          </a:solidFill>
          <a:latin typeface="Arial" pitchFamily="34" charset="0"/>
          <a:cs typeface="Arial" pitchFamily="34" charset="0"/>
        </a:defRPr>
      </a:lvl6pPr>
      <a:lvl7pPr marL="914400" algn="ctr" rtl="1" fontAlgn="base">
        <a:lnSpc>
          <a:spcPct val="70000"/>
        </a:lnSpc>
        <a:spcBef>
          <a:spcPct val="0"/>
        </a:spcBef>
        <a:spcAft>
          <a:spcPct val="0"/>
        </a:spcAft>
        <a:defRPr sz="6000" b="1">
          <a:solidFill>
            <a:srgbClr val="2A4A70"/>
          </a:solidFill>
          <a:latin typeface="Arial" pitchFamily="34" charset="0"/>
          <a:cs typeface="Arial" pitchFamily="34" charset="0"/>
        </a:defRPr>
      </a:lvl7pPr>
      <a:lvl8pPr marL="1371600" algn="ctr" rtl="1" fontAlgn="base">
        <a:lnSpc>
          <a:spcPct val="70000"/>
        </a:lnSpc>
        <a:spcBef>
          <a:spcPct val="0"/>
        </a:spcBef>
        <a:spcAft>
          <a:spcPct val="0"/>
        </a:spcAft>
        <a:defRPr sz="6000" b="1">
          <a:solidFill>
            <a:srgbClr val="2A4A70"/>
          </a:solidFill>
          <a:latin typeface="Arial" pitchFamily="34" charset="0"/>
          <a:cs typeface="Arial" pitchFamily="34" charset="0"/>
        </a:defRPr>
      </a:lvl8pPr>
      <a:lvl9pPr marL="1828800" algn="ctr" rtl="1" fontAlgn="base">
        <a:lnSpc>
          <a:spcPct val="70000"/>
        </a:lnSpc>
        <a:spcBef>
          <a:spcPct val="0"/>
        </a:spcBef>
        <a:spcAft>
          <a:spcPct val="0"/>
        </a:spcAft>
        <a:defRPr sz="6000" b="1">
          <a:solidFill>
            <a:srgbClr val="2A4A7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ctr" rtl="1" fontAlgn="base">
        <a:spcBef>
          <a:spcPct val="20000"/>
        </a:spcBef>
        <a:spcAft>
          <a:spcPct val="0"/>
        </a:spcAft>
        <a:defRPr sz="2800" b="1">
          <a:solidFill>
            <a:srgbClr val="29293D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</p:txBody>
      </p:sp>
      <p:sp>
        <p:nvSpPr>
          <p:cNvPr id="6964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EFF9FF"/>
              </a:gs>
              <a:gs pos="100000">
                <a:srgbClr val="EFF9FF">
                  <a:gamma/>
                  <a:tint val="5882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69644" name="Group 12"/>
          <p:cNvGrpSpPr>
            <a:grpSpLocks/>
          </p:cNvGrpSpPr>
          <p:nvPr userDrawn="1"/>
        </p:nvGrpSpPr>
        <p:grpSpPr bwMode="auto">
          <a:xfrm>
            <a:off x="179388" y="-26988"/>
            <a:ext cx="1073150" cy="792163"/>
            <a:chOff x="158" y="0"/>
            <a:chExt cx="960" cy="747"/>
          </a:xfrm>
        </p:grpSpPr>
        <p:sp>
          <p:nvSpPr>
            <p:cNvPr id="69645" name="Oval 13"/>
            <p:cNvSpPr>
              <a:spLocks noChangeArrowheads="1"/>
            </p:cNvSpPr>
            <p:nvPr/>
          </p:nvSpPr>
          <p:spPr bwMode="auto">
            <a:xfrm>
              <a:off x="230" y="169"/>
              <a:ext cx="830" cy="49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9646" name="Oval 14"/>
            <p:cNvSpPr>
              <a:spLocks noChangeArrowheads="1"/>
            </p:cNvSpPr>
            <p:nvPr/>
          </p:nvSpPr>
          <p:spPr bwMode="auto">
            <a:xfrm>
              <a:off x="695" y="69"/>
              <a:ext cx="157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69647" name="Picture 15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189" t="9276" r="20189" b="9276"/>
            <a:stretch>
              <a:fillRect/>
            </a:stretch>
          </p:blipFill>
          <p:spPr bwMode="auto">
            <a:xfrm>
              <a:off x="158" y="0"/>
              <a:ext cx="960" cy="7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6964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127250" y="188913"/>
            <a:ext cx="647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>
    <p:fade/>
  </p:transition>
  <p:txStyles>
    <p:titleStyle>
      <a:lvl1pPr algn="r" rtl="1" fontAlgn="base">
        <a:spcBef>
          <a:spcPct val="0"/>
        </a:spcBef>
        <a:spcAft>
          <a:spcPct val="0"/>
        </a:spcAft>
        <a:defRPr sz="2800" b="1">
          <a:solidFill>
            <a:srgbClr val="2A4A70"/>
          </a:solidFill>
          <a:latin typeface="+mj-lt"/>
          <a:ea typeface="+mj-ea"/>
          <a:cs typeface="+mj-cs"/>
        </a:defRPr>
      </a:lvl1pPr>
      <a:lvl2pPr algn="r" rtl="1" fontAlgn="base">
        <a:spcBef>
          <a:spcPct val="0"/>
        </a:spcBef>
        <a:spcAft>
          <a:spcPct val="0"/>
        </a:spcAft>
        <a:defRPr sz="2800" b="1">
          <a:solidFill>
            <a:srgbClr val="2A4A70"/>
          </a:solidFill>
          <a:latin typeface="Arial" pitchFamily="34" charset="0"/>
          <a:cs typeface="Arial" pitchFamily="34" charset="0"/>
        </a:defRPr>
      </a:lvl2pPr>
      <a:lvl3pPr algn="r" rtl="1" fontAlgn="base">
        <a:spcBef>
          <a:spcPct val="0"/>
        </a:spcBef>
        <a:spcAft>
          <a:spcPct val="0"/>
        </a:spcAft>
        <a:defRPr sz="2800" b="1">
          <a:solidFill>
            <a:srgbClr val="2A4A70"/>
          </a:solidFill>
          <a:latin typeface="Arial" pitchFamily="34" charset="0"/>
          <a:cs typeface="Arial" pitchFamily="34" charset="0"/>
        </a:defRPr>
      </a:lvl3pPr>
      <a:lvl4pPr algn="r" rtl="1" fontAlgn="base">
        <a:spcBef>
          <a:spcPct val="0"/>
        </a:spcBef>
        <a:spcAft>
          <a:spcPct val="0"/>
        </a:spcAft>
        <a:defRPr sz="2800" b="1">
          <a:solidFill>
            <a:srgbClr val="2A4A70"/>
          </a:solidFill>
          <a:latin typeface="Arial" pitchFamily="34" charset="0"/>
          <a:cs typeface="Arial" pitchFamily="34" charset="0"/>
        </a:defRPr>
      </a:lvl4pPr>
      <a:lvl5pPr algn="r" rtl="1" fontAlgn="base">
        <a:spcBef>
          <a:spcPct val="0"/>
        </a:spcBef>
        <a:spcAft>
          <a:spcPct val="0"/>
        </a:spcAft>
        <a:defRPr sz="2800" b="1">
          <a:solidFill>
            <a:srgbClr val="2A4A70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2800" b="1">
          <a:solidFill>
            <a:srgbClr val="2A4A70"/>
          </a:solidFill>
          <a:latin typeface="Arial" pitchFamily="34" charset="0"/>
          <a:cs typeface="Arial" pitchFamily="34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2800" b="1">
          <a:solidFill>
            <a:srgbClr val="2A4A70"/>
          </a:solidFill>
          <a:latin typeface="Arial" pitchFamily="34" charset="0"/>
          <a:cs typeface="Arial" pitchFamily="34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2800" b="1">
          <a:solidFill>
            <a:srgbClr val="2A4A70"/>
          </a:solidFill>
          <a:latin typeface="Arial" pitchFamily="34" charset="0"/>
          <a:cs typeface="Arial" pitchFamily="34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2800" b="1">
          <a:solidFill>
            <a:srgbClr val="2A4A7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rgbClr val="2A4A70"/>
        </a:buClr>
        <a:buChar char="•"/>
        <a:defRPr sz="2400" b="1">
          <a:solidFill>
            <a:srgbClr val="29293D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rgbClr val="2A4A70"/>
        </a:buClr>
        <a:buChar char="•"/>
        <a:defRPr sz="2400" b="1">
          <a:solidFill>
            <a:srgbClr val="29293D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rgbClr val="2A4A70"/>
        </a:buClr>
        <a:buChar char="•"/>
        <a:defRPr sz="2400" b="1">
          <a:solidFill>
            <a:srgbClr val="29293D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rgbClr val="2A4A70"/>
        </a:buClr>
        <a:buChar char="•"/>
        <a:defRPr sz="2400" b="1">
          <a:solidFill>
            <a:srgbClr val="29293D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5303838"/>
            <a:ext cx="5975350" cy="1077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e-IL"/>
              <a:t>דירוג החברות המובילות בניהול אחריות תאגידית בישראל לשנת 2008</a:t>
            </a:r>
          </a:p>
          <a:p>
            <a:pPr>
              <a:lnSpc>
                <a:spcPct val="90000"/>
              </a:lnSpc>
            </a:pPr>
            <a:endParaRPr lang="he-IL" b="0">
              <a:solidFill>
                <a:srgbClr val="687886"/>
              </a:solidFill>
            </a:endParaRPr>
          </a:p>
          <a:p>
            <a:pPr>
              <a:lnSpc>
                <a:spcPct val="90000"/>
              </a:lnSpc>
            </a:pPr>
            <a:endParaRPr lang="he-IL" sz="1800" b="0">
              <a:solidFill>
                <a:srgbClr val="687886"/>
              </a:solidFill>
            </a:endParaRPr>
          </a:p>
          <a:p>
            <a:pPr>
              <a:lnSpc>
                <a:spcPct val="90000"/>
              </a:lnSpc>
            </a:pPr>
            <a:endParaRPr lang="he-IL" sz="1800" b="0">
              <a:solidFill>
                <a:srgbClr val="687886"/>
              </a:solidFill>
            </a:endParaRPr>
          </a:p>
          <a:p>
            <a:pPr>
              <a:lnSpc>
                <a:spcPct val="90000"/>
              </a:lnSpc>
            </a:pPr>
            <a:endParaRPr lang="he-IL" sz="1800" b="0">
              <a:solidFill>
                <a:srgbClr val="687886"/>
              </a:solidFill>
            </a:endParaRPr>
          </a:p>
          <a:p>
            <a:pPr>
              <a:lnSpc>
                <a:spcPct val="90000"/>
              </a:lnSpc>
            </a:pPr>
            <a:endParaRPr lang="he-IL" sz="1800" b="0">
              <a:solidFill>
                <a:srgbClr val="687886"/>
              </a:solidFill>
            </a:endParaRPr>
          </a:p>
          <a:p>
            <a:pPr>
              <a:lnSpc>
                <a:spcPct val="90000"/>
              </a:lnSpc>
            </a:pPr>
            <a:endParaRPr lang="he-IL" sz="1800" b="0">
              <a:solidFill>
                <a:srgbClr val="687886"/>
              </a:solidFill>
            </a:endParaRPr>
          </a:p>
          <a:p>
            <a:pPr>
              <a:lnSpc>
                <a:spcPct val="90000"/>
              </a:lnSpc>
            </a:pPr>
            <a:endParaRPr lang="he-IL" sz="1800" b="0">
              <a:solidFill>
                <a:srgbClr val="687886"/>
              </a:solidFill>
            </a:endParaRPr>
          </a:p>
          <a:p>
            <a:pPr>
              <a:lnSpc>
                <a:spcPct val="90000"/>
              </a:lnSpc>
            </a:pPr>
            <a:endParaRPr lang="he-IL" sz="1800" b="0">
              <a:solidFill>
                <a:srgbClr val="687886"/>
              </a:solidFill>
            </a:endParaRPr>
          </a:p>
          <a:p>
            <a:pPr>
              <a:lnSpc>
                <a:spcPct val="90000"/>
              </a:lnSpc>
            </a:pPr>
            <a:endParaRPr lang="he-IL" sz="1800" b="0">
              <a:solidFill>
                <a:srgbClr val="687886"/>
              </a:solidFill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2279650" y="6230938"/>
            <a:ext cx="4427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e-IL" b="1">
                <a:solidFill>
                  <a:srgbClr val="2A4A70"/>
                </a:solidFill>
              </a:rPr>
              <a:t>הבורסה לניירות ערך בתל אביב | </a:t>
            </a:r>
            <a:r>
              <a:rPr lang="he-IL" sz="1400" b="1">
                <a:solidFill>
                  <a:srgbClr val="2A4A70"/>
                </a:solidFill>
              </a:rPr>
              <a:t>11</a:t>
            </a:r>
            <a:r>
              <a:rPr lang="he-IL" b="1">
                <a:solidFill>
                  <a:srgbClr val="2A4A70"/>
                </a:solidFill>
              </a:rPr>
              <a:t> ביוני  </a:t>
            </a:r>
            <a:r>
              <a:rPr lang="he-IL" sz="1400" b="1">
                <a:solidFill>
                  <a:srgbClr val="2A4A70"/>
                </a:solidFill>
              </a:rPr>
              <a:t>2008</a:t>
            </a:r>
            <a:endParaRPr lang="en-US" sz="1400" b="1">
              <a:solidFill>
                <a:srgbClr val="2A4A70"/>
              </a:solidFill>
            </a:endParaRPr>
          </a:p>
        </p:txBody>
      </p:sp>
      <p:grpSp>
        <p:nvGrpSpPr>
          <p:cNvPr id="91156" name="Group 20"/>
          <p:cNvGrpSpPr>
            <a:grpSpLocks/>
          </p:cNvGrpSpPr>
          <p:nvPr/>
        </p:nvGrpSpPr>
        <p:grpSpPr bwMode="auto">
          <a:xfrm>
            <a:off x="-36513" y="-26988"/>
            <a:ext cx="9180513" cy="5122863"/>
            <a:chOff x="-23" y="-17"/>
            <a:chExt cx="5783" cy="3227"/>
          </a:xfrm>
        </p:grpSpPr>
        <p:pic>
          <p:nvPicPr>
            <p:cNvPr id="91148" name="Picture 12" descr="Saar_Derug_2008_w440_h180"/>
            <p:cNvPicPr>
              <a:picLocks noChangeAspect="1" noChangeArrowheads="1"/>
            </p:cNvPicPr>
            <p:nvPr/>
          </p:nvPicPr>
          <p:blipFill>
            <a:blip r:embed="rId3" cstate="print">
              <a:lum bright="30000" contrast="-54000"/>
            </a:blip>
            <a:srcRect/>
            <a:stretch>
              <a:fillRect/>
            </a:stretch>
          </p:blipFill>
          <p:spPr bwMode="auto">
            <a:xfrm>
              <a:off x="-23" y="845"/>
              <a:ext cx="5783" cy="2365"/>
            </a:xfrm>
            <a:prstGeom prst="rect">
              <a:avLst/>
            </a:prstGeom>
            <a:noFill/>
          </p:spPr>
        </p:pic>
        <p:grpSp>
          <p:nvGrpSpPr>
            <p:cNvPr id="91149" name="Group 13"/>
            <p:cNvGrpSpPr>
              <a:grpSpLocks/>
            </p:cNvGrpSpPr>
            <p:nvPr/>
          </p:nvGrpSpPr>
          <p:grpSpPr bwMode="auto">
            <a:xfrm>
              <a:off x="1973" y="1449"/>
              <a:ext cx="1807" cy="1482"/>
              <a:chOff x="1655" y="1071"/>
              <a:chExt cx="2449" cy="1951"/>
            </a:xfrm>
          </p:grpSpPr>
          <p:sp>
            <p:nvSpPr>
              <p:cNvPr id="91150" name="Oval 14"/>
              <p:cNvSpPr>
                <a:spLocks noChangeArrowheads="1"/>
              </p:cNvSpPr>
              <p:nvPr/>
            </p:nvSpPr>
            <p:spPr bwMode="auto">
              <a:xfrm>
                <a:off x="1839" y="1512"/>
                <a:ext cx="2117" cy="128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91151" name="Oval 15"/>
              <p:cNvSpPr>
                <a:spLocks noChangeArrowheads="1"/>
              </p:cNvSpPr>
              <p:nvPr/>
            </p:nvSpPr>
            <p:spPr bwMode="auto">
              <a:xfrm>
                <a:off x="3025" y="1251"/>
                <a:ext cx="400" cy="50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pic>
            <p:nvPicPr>
              <p:cNvPr id="91152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0189" t="9276" r="20189" b="9276"/>
              <a:stretch>
                <a:fillRect/>
              </a:stretch>
            </p:blipFill>
            <p:spPr bwMode="auto">
              <a:xfrm>
                <a:off x="1655" y="1071"/>
                <a:ext cx="2449" cy="19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91153" name="Rectangle 17"/>
            <p:cNvSpPr>
              <a:spLocks noChangeArrowheads="1"/>
            </p:cNvSpPr>
            <p:nvPr/>
          </p:nvSpPr>
          <p:spPr bwMode="auto">
            <a:xfrm>
              <a:off x="0" y="-17"/>
              <a:ext cx="5760" cy="8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91154" name="Picture 1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 b="19444"/>
            <a:stretch>
              <a:fillRect/>
            </a:stretch>
          </p:blipFill>
          <p:spPr bwMode="auto">
            <a:xfrm>
              <a:off x="295" y="119"/>
              <a:ext cx="635" cy="4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1155" name="Picture 1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</a:blip>
            <a:srcRect/>
            <a:stretch>
              <a:fillRect/>
            </a:stretch>
          </p:blipFill>
          <p:spPr bwMode="auto">
            <a:xfrm>
              <a:off x="4604" y="164"/>
              <a:ext cx="874" cy="4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2008</a:t>
            </a:r>
            <a:r>
              <a:rPr lang="he-IL"/>
              <a:t> | חברות ציבורית </a:t>
            </a:r>
            <a:r>
              <a:rPr lang="he-IL" sz="1400"/>
              <a:t>(דירוג זהב ופלטינה)</a:t>
            </a:r>
            <a:endParaRPr lang="en-US" sz="1400"/>
          </a:p>
        </p:txBody>
      </p:sp>
      <p:pic>
        <p:nvPicPr>
          <p:cNvPr id="202761" name="Picture 9" descr="דירוג מעלה 2008 - חברות ציבוריות - פלטינה וזה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800100"/>
            <a:ext cx="7591425" cy="5972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539750" y="3933825"/>
            <a:ext cx="3455988" cy="2592388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endParaRPr lang="he-IL" sz="2400">
              <a:solidFill>
                <a:schemeClr val="tx1"/>
              </a:solidFill>
            </a:endParaRPr>
          </a:p>
          <a:p>
            <a:pPr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endParaRPr lang="he-IL" sz="2400">
              <a:solidFill>
                <a:schemeClr val="tx1"/>
              </a:solidFill>
            </a:endParaRPr>
          </a:p>
          <a:p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2342" name="AutoShape 6"/>
          <p:cNvSpPr>
            <a:spLocks noChangeArrowheads="1"/>
          </p:cNvSpPr>
          <p:nvPr/>
        </p:nvSpPr>
        <p:spPr bwMode="auto">
          <a:xfrm>
            <a:off x="5148263" y="1052513"/>
            <a:ext cx="3455987" cy="2592387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>
            <a:off x="539750" y="1052513"/>
            <a:ext cx="3455988" cy="2592387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endParaRPr lang="he-IL" sz="2400">
              <a:solidFill>
                <a:schemeClr val="tx1"/>
              </a:solidFill>
            </a:endParaRPr>
          </a:p>
          <a:p>
            <a:pPr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endParaRPr lang="he-IL" sz="2400">
              <a:solidFill>
                <a:schemeClr val="tx1"/>
              </a:solidFill>
            </a:endParaRPr>
          </a:p>
          <a:p>
            <a:pPr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endParaRPr lang="en-GB" sz="2400">
              <a:solidFill>
                <a:schemeClr val="tx1"/>
              </a:solidFill>
            </a:endParaRPr>
          </a:p>
          <a:p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42344" name="AutoShape 8"/>
          <p:cNvSpPr>
            <a:spLocks noChangeArrowheads="1"/>
          </p:cNvSpPr>
          <p:nvPr/>
        </p:nvSpPr>
        <p:spPr bwMode="auto">
          <a:xfrm>
            <a:off x="5148263" y="3933825"/>
            <a:ext cx="3455987" cy="2592388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endParaRPr lang="he-IL" sz="2400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 2008 |</a:t>
            </a:r>
            <a:r>
              <a:rPr lang="he-IL">
                <a:solidFill>
                  <a:srgbClr val="4D4D4D"/>
                </a:solidFill>
              </a:rPr>
              <a:t> </a:t>
            </a:r>
            <a:r>
              <a:rPr lang="he-IL"/>
              <a:t>קבוצות אחזקה מרכזיות</a:t>
            </a:r>
            <a:r>
              <a:rPr lang="en-GB">
                <a:solidFill>
                  <a:srgbClr val="4D4D4D"/>
                </a:solidFill>
              </a:rPr>
              <a:t> </a:t>
            </a:r>
          </a:p>
        </p:txBody>
      </p:sp>
      <p:pic>
        <p:nvPicPr>
          <p:cNvPr id="142345" name="Picture 9"/>
          <p:cNvPicPr>
            <a:picLocks noChangeAspect="1" noChangeArrowheads="1"/>
          </p:cNvPicPr>
          <p:nvPr/>
        </p:nvPicPr>
        <p:blipFill>
          <a:blip r:embed="rId3" cstate="print"/>
          <a:srcRect l="20398" t="14772" r="24374"/>
          <a:stretch>
            <a:fillRect/>
          </a:stretch>
        </p:blipFill>
        <p:spPr bwMode="auto">
          <a:xfrm>
            <a:off x="6229350" y="1196975"/>
            <a:ext cx="1366838" cy="15113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423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196975"/>
            <a:ext cx="1439862" cy="1268413"/>
          </a:xfrm>
          <a:prstGeom prst="rect">
            <a:avLst/>
          </a:prstGeom>
          <a:noFill/>
        </p:spPr>
      </p:pic>
      <p:pic>
        <p:nvPicPr>
          <p:cNvPr id="142348" name="Picture 12" descr="HomeLogo"/>
          <p:cNvPicPr>
            <a:picLocks noChangeAspect="1" noChangeArrowheads="1"/>
          </p:cNvPicPr>
          <p:nvPr/>
        </p:nvPicPr>
        <p:blipFill>
          <a:blip r:embed="rId5" cstate="print"/>
          <a:srcRect t="18063" b="27545"/>
          <a:stretch>
            <a:fillRect/>
          </a:stretch>
        </p:blipFill>
        <p:spPr bwMode="auto">
          <a:xfrm>
            <a:off x="1476375" y="4076700"/>
            <a:ext cx="1511300" cy="1081088"/>
          </a:xfrm>
          <a:prstGeom prst="rect">
            <a:avLst/>
          </a:prstGeom>
          <a:noFill/>
        </p:spPr>
      </p:pic>
      <p:pic>
        <p:nvPicPr>
          <p:cNvPr id="142350" name="Picture 14" descr="pic_130_w130"/>
          <p:cNvPicPr>
            <a:picLocks noChangeAspect="1" noChangeArrowheads="1"/>
          </p:cNvPicPr>
          <p:nvPr/>
        </p:nvPicPr>
        <p:blipFill>
          <a:blip r:embed="rId6" cstate="print">
            <a:lum bright="-6000" contrast="12000"/>
          </a:blip>
          <a:srcRect l="13039" r="17450"/>
          <a:stretch>
            <a:fillRect/>
          </a:stretch>
        </p:blipFill>
        <p:spPr bwMode="auto">
          <a:xfrm>
            <a:off x="6156325" y="4076700"/>
            <a:ext cx="1511300" cy="1171575"/>
          </a:xfrm>
          <a:prstGeom prst="rect">
            <a:avLst/>
          </a:prstGeom>
          <a:noFill/>
        </p:spPr>
      </p:pic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539750" y="5413375"/>
            <a:ext cx="3311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>
                <a:solidFill>
                  <a:schemeClr val="tx1"/>
                </a:solidFill>
              </a:rPr>
              <a:t>אלרון </a:t>
            </a:r>
            <a:r>
              <a:rPr lang="he-IL" sz="2400">
                <a:solidFill>
                  <a:srgbClr val="E5CB09"/>
                </a:solidFill>
              </a:rPr>
              <a:t>| </a:t>
            </a:r>
            <a:r>
              <a:rPr lang="he-IL" sz="2400">
                <a:solidFill>
                  <a:schemeClr val="tx1"/>
                </a:solidFill>
              </a:rPr>
              <a:t>גיוון אימג'ינג</a:t>
            </a:r>
          </a:p>
          <a:p>
            <a:pPr algn="ctr"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>
                <a:solidFill>
                  <a:schemeClr val="tx1"/>
                </a:solidFill>
              </a:rPr>
              <a:t>כלל ביטוח </a:t>
            </a:r>
            <a:r>
              <a:rPr lang="he-IL" sz="2400">
                <a:solidFill>
                  <a:srgbClr val="E5CB09"/>
                </a:solidFill>
              </a:rPr>
              <a:t>| </a:t>
            </a:r>
            <a:r>
              <a:rPr lang="he-IL" sz="2400">
                <a:solidFill>
                  <a:schemeClr val="tx1"/>
                </a:solidFill>
              </a:rPr>
              <a:t>סלקום</a:t>
            </a:r>
            <a:endParaRPr lang="en-US"/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611188" y="2495550"/>
            <a:ext cx="32400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9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>
                <a:solidFill>
                  <a:schemeClr val="tx1"/>
                </a:solidFill>
              </a:rPr>
              <a:t>אקסלנס נשואה </a:t>
            </a:r>
            <a:r>
              <a:rPr lang="he-IL" sz="2400">
                <a:solidFill>
                  <a:srgbClr val="CC0000"/>
                </a:solidFill>
              </a:rPr>
              <a:t>|</a:t>
            </a:r>
            <a:r>
              <a:rPr lang="he-IL" sz="2400">
                <a:solidFill>
                  <a:schemeClr val="tx1"/>
                </a:solidFill>
              </a:rPr>
              <a:t> דלק ישראל </a:t>
            </a:r>
            <a:r>
              <a:rPr lang="he-IL" sz="2400">
                <a:solidFill>
                  <a:srgbClr val="CC0000"/>
                </a:solidFill>
              </a:rPr>
              <a:t>|</a:t>
            </a:r>
            <a:r>
              <a:rPr lang="he-IL" sz="2400">
                <a:solidFill>
                  <a:schemeClr val="tx1"/>
                </a:solidFill>
              </a:rPr>
              <a:t> הפניקס אחזקות </a:t>
            </a:r>
            <a:r>
              <a:rPr lang="he-IL" sz="2400">
                <a:solidFill>
                  <a:srgbClr val="CC0000"/>
                </a:solidFill>
              </a:rPr>
              <a:t>| </a:t>
            </a:r>
            <a:r>
              <a:rPr lang="he-IL" sz="2400">
                <a:solidFill>
                  <a:schemeClr val="tx1"/>
                </a:solidFill>
              </a:rPr>
              <a:t>הוט מערכות תקשורת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5437188" y="2824163"/>
            <a:ext cx="28797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8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>
                <a:solidFill>
                  <a:schemeClr val="tx1"/>
                </a:solidFill>
              </a:rPr>
              <a:t>בנק הפועלים</a:t>
            </a:r>
          </a:p>
          <a:p>
            <a:pPr algn="ctr" rtl="1">
              <a:lnSpc>
                <a:spcPct val="8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>
                <a:solidFill>
                  <a:schemeClr val="tx1"/>
                </a:solidFill>
              </a:rPr>
              <a:t>תעשיות מלח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5292725" y="5338763"/>
            <a:ext cx="2987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8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>
                <a:solidFill>
                  <a:schemeClr val="tx1"/>
                </a:solidFill>
              </a:rPr>
              <a:t>הום סנטר</a:t>
            </a:r>
          </a:p>
          <a:p>
            <a:pPr algn="ctr" rtl="1">
              <a:lnSpc>
                <a:spcPct val="8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>
                <a:solidFill>
                  <a:schemeClr val="tx1"/>
                </a:solidFill>
              </a:rPr>
              <a:t>כלכלית ירושלים</a:t>
            </a:r>
          </a:p>
          <a:p>
            <a:pPr algn="ctr" rtl="1">
              <a:lnSpc>
                <a:spcPct val="8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>
                <a:solidFill>
                  <a:schemeClr val="tx1"/>
                </a:solidFill>
              </a:rPr>
              <a:t>מבני תעשיה</a:t>
            </a:r>
            <a:endParaRPr lang="en-GB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 2008 |</a:t>
            </a:r>
            <a:r>
              <a:rPr lang="he-IL">
                <a:solidFill>
                  <a:srgbClr val="4D4D4D"/>
                </a:solidFill>
              </a:rPr>
              <a:t> </a:t>
            </a:r>
            <a:r>
              <a:rPr lang="he-IL"/>
              <a:t>עובדות ומספרים</a:t>
            </a:r>
            <a:endParaRPr lang="en-US"/>
          </a:p>
        </p:txBody>
      </p:sp>
      <p:pic>
        <p:nvPicPr>
          <p:cNvPr id="207880" name="Picture 8" descr="גראף עלייה בציוני פלטינה וזהב"/>
          <p:cNvPicPr>
            <a:picLocks noChangeAspect="1" noChangeArrowheads="1"/>
          </p:cNvPicPr>
          <p:nvPr/>
        </p:nvPicPr>
        <p:blipFill>
          <a:blip r:embed="rId3" cstate="print"/>
          <a:srcRect l="13998" r="10008" b="9427"/>
          <a:stretch>
            <a:fillRect/>
          </a:stretch>
        </p:blipFill>
        <p:spPr bwMode="auto">
          <a:xfrm>
            <a:off x="1836738" y="1268413"/>
            <a:ext cx="5472112" cy="4392612"/>
          </a:xfrm>
          <a:prstGeom prst="rect">
            <a:avLst/>
          </a:prstGeom>
          <a:noFill/>
        </p:spPr>
      </p:pic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395288" y="6021388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 b="1">
                <a:solidFill>
                  <a:schemeClr val="tx1"/>
                </a:solidFill>
              </a:rPr>
              <a:t>כ – 20% עלייה בציון הממוצע של דירוגי פלטינה וזהב</a:t>
            </a:r>
            <a:endParaRPr lang="en-GB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 2008 |</a:t>
            </a:r>
            <a:r>
              <a:rPr lang="he-IL">
                <a:solidFill>
                  <a:srgbClr val="4D4D4D"/>
                </a:solidFill>
              </a:rPr>
              <a:t> </a:t>
            </a:r>
            <a:r>
              <a:rPr lang="he-IL"/>
              <a:t>אתיקה בעסקים</a:t>
            </a: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45087"/>
          </a:xfrm>
        </p:spPr>
        <p:txBody>
          <a:bodyPr/>
          <a:lstStyle/>
          <a:p>
            <a:pPr lvl="2">
              <a:lnSpc>
                <a:spcPct val="220000"/>
              </a:lnSpc>
            </a:pPr>
            <a:r>
              <a:rPr lang="he-IL">
                <a:solidFill>
                  <a:srgbClr val="2A4A70"/>
                </a:solidFill>
              </a:rPr>
              <a:t>עליה במספר החברות</a:t>
            </a:r>
            <a:r>
              <a:rPr lang="he-IL" b="0"/>
              <a:t> המנסחות וקובעות קוד אתי</a:t>
            </a:r>
          </a:p>
          <a:p>
            <a:pPr lvl="3">
              <a:lnSpc>
                <a:spcPct val="220000"/>
              </a:lnSpc>
            </a:pPr>
            <a:r>
              <a:rPr lang="he-IL" b="0"/>
              <a:t>95% מהחברות הפרטיות</a:t>
            </a:r>
          </a:p>
          <a:p>
            <a:pPr lvl="3">
              <a:lnSpc>
                <a:spcPct val="220000"/>
              </a:lnSpc>
            </a:pPr>
            <a:r>
              <a:rPr lang="he-IL" b="0"/>
              <a:t>85% מהחברות הציבוריות</a:t>
            </a:r>
          </a:p>
          <a:p>
            <a:pPr lvl="2">
              <a:lnSpc>
                <a:spcPct val="220000"/>
              </a:lnSpc>
            </a:pPr>
            <a:r>
              <a:rPr lang="he-IL">
                <a:solidFill>
                  <a:srgbClr val="2A4A70"/>
                </a:solidFill>
              </a:rPr>
              <a:t>ל 48% מהחברות ציון 8 ומעלה</a:t>
            </a:r>
            <a:r>
              <a:rPr lang="he-IL" b="0"/>
              <a:t> על הטמעת קוד אתי לעומת 22% בלבד בשנה שעברה</a:t>
            </a:r>
            <a:endParaRPr lang="en-GB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1116013" y="3141663"/>
            <a:ext cx="6913562" cy="3162300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6911975" cy="417512"/>
          </a:xfrm>
        </p:spPr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 2008 |</a:t>
            </a:r>
            <a:r>
              <a:rPr lang="he-IL">
                <a:solidFill>
                  <a:srgbClr val="4D4D4D"/>
                </a:solidFill>
              </a:rPr>
              <a:t> </a:t>
            </a:r>
            <a:r>
              <a:rPr lang="he-IL"/>
              <a:t>סביבת עבודה וזכויות אדם</a:t>
            </a: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lvl="1">
              <a:lnSpc>
                <a:spcPct val="160000"/>
              </a:lnSpc>
            </a:pPr>
            <a:r>
              <a:rPr lang="he-IL" b="0"/>
              <a:t>ירידה של </a:t>
            </a:r>
            <a:r>
              <a:rPr lang="he-IL">
                <a:solidFill>
                  <a:srgbClr val="2A4A70"/>
                </a:solidFill>
              </a:rPr>
              <a:t>כ-10% בציון הממוצע</a:t>
            </a:r>
            <a:r>
              <a:rPr lang="he-IL" b="0"/>
              <a:t> </a:t>
            </a:r>
            <a:r>
              <a:rPr lang="he-IL" sz="1400" b="0"/>
              <a:t>כתוצאה מעדכון הקריטריונים</a:t>
            </a:r>
          </a:p>
          <a:p>
            <a:pPr lvl="1">
              <a:lnSpc>
                <a:spcPct val="160000"/>
              </a:lnSpc>
            </a:pPr>
            <a:r>
              <a:rPr lang="he-IL" b="0"/>
              <a:t> כ-40% מהחברות מעודדות</a:t>
            </a:r>
            <a:r>
              <a:rPr lang="he-IL">
                <a:solidFill>
                  <a:srgbClr val="2A4A70"/>
                </a:solidFill>
              </a:rPr>
              <a:t> גיוס מיעוטים</a:t>
            </a:r>
            <a:r>
              <a:rPr lang="he-IL" b="0"/>
              <a:t> </a:t>
            </a:r>
            <a:r>
              <a:rPr lang="he-IL">
                <a:solidFill>
                  <a:srgbClr val="2A4A70"/>
                </a:solidFill>
              </a:rPr>
              <a:t>ובעלי מוגבלויות</a:t>
            </a:r>
            <a:r>
              <a:rPr lang="he-IL" b="0"/>
              <a:t> </a:t>
            </a:r>
          </a:p>
          <a:p>
            <a:pPr lvl="1">
              <a:lnSpc>
                <a:spcPct val="160000"/>
              </a:lnSpc>
            </a:pPr>
            <a:r>
              <a:rPr lang="he-IL" b="0"/>
              <a:t>כ-70% בודקות עמידה בחוקי העבודה של </a:t>
            </a:r>
            <a:r>
              <a:rPr lang="he-IL">
                <a:solidFill>
                  <a:srgbClr val="2A4A70"/>
                </a:solidFill>
              </a:rPr>
              <a:t>קבלני המשנה</a:t>
            </a:r>
            <a:r>
              <a:rPr lang="he-IL" b="0"/>
              <a:t> </a:t>
            </a:r>
          </a:p>
          <a:p>
            <a:pPr lvl="2">
              <a:lnSpc>
                <a:spcPct val="220000"/>
              </a:lnSpc>
              <a:buFontTx/>
              <a:buNone/>
            </a:pPr>
            <a:r>
              <a:rPr lang="he-IL">
                <a:solidFill>
                  <a:srgbClr val="2A4A70"/>
                </a:solidFill>
              </a:rPr>
              <a:t>הביצועים הטובים</a:t>
            </a:r>
            <a:r>
              <a:rPr lang="he-IL" b="0"/>
              <a:t> ביותר (9-10) בפרק </a:t>
            </a:r>
            <a:r>
              <a:rPr lang="he-IL" sz="1400" b="0"/>
              <a:t>ציבוריות ופרטיות לפי א"ב</a:t>
            </a:r>
            <a:endParaRPr lang="en-GB" b="0"/>
          </a:p>
          <a:p>
            <a:pPr lvl="2">
              <a:lnSpc>
                <a:spcPct val="130000"/>
              </a:lnSpc>
            </a:pPr>
            <a:r>
              <a:rPr lang="en-GB" b="0"/>
              <a:t> </a:t>
            </a:r>
            <a:r>
              <a:rPr lang="he-IL" b="0"/>
              <a:t>בנק דיסקונט</a:t>
            </a:r>
            <a:endParaRPr lang="en-GB" b="0"/>
          </a:p>
          <a:p>
            <a:pPr lvl="2">
              <a:lnSpc>
                <a:spcPct val="130000"/>
              </a:lnSpc>
            </a:pPr>
            <a:r>
              <a:rPr lang="en-GB" b="0"/>
              <a:t> </a:t>
            </a:r>
            <a:r>
              <a:rPr lang="he-IL" b="0"/>
              <a:t>בנק הפועלים</a:t>
            </a:r>
            <a:endParaRPr lang="en-GB" b="0"/>
          </a:p>
          <a:p>
            <a:pPr lvl="2">
              <a:lnSpc>
                <a:spcPct val="130000"/>
              </a:lnSpc>
            </a:pPr>
            <a:r>
              <a:rPr lang="en-GB" b="0"/>
              <a:t> </a:t>
            </a:r>
            <a:r>
              <a:rPr lang="he-IL" b="0"/>
              <a:t>זוגלובק</a:t>
            </a:r>
            <a:endParaRPr lang="en-GB" b="0"/>
          </a:p>
          <a:p>
            <a:pPr lvl="2">
              <a:lnSpc>
                <a:spcPct val="130000"/>
              </a:lnSpc>
            </a:pPr>
            <a:r>
              <a:rPr lang="en-GB" b="0"/>
              <a:t> </a:t>
            </a:r>
            <a:r>
              <a:rPr lang="he-IL" b="0"/>
              <a:t>פלסאון תעשיות</a:t>
            </a:r>
            <a:endParaRPr lang="en-GB" b="0"/>
          </a:p>
          <a:p>
            <a:pPr lvl="1">
              <a:lnSpc>
                <a:spcPct val="160000"/>
              </a:lnSpc>
            </a:pPr>
            <a:endParaRPr lang="en-GB" b="0"/>
          </a:p>
          <a:p>
            <a:pPr>
              <a:lnSpc>
                <a:spcPct val="160000"/>
              </a:lnSpc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 2008 |</a:t>
            </a:r>
            <a:r>
              <a:rPr lang="he-IL">
                <a:solidFill>
                  <a:srgbClr val="4D4D4D"/>
                </a:solidFill>
              </a:rPr>
              <a:t> </a:t>
            </a:r>
            <a:r>
              <a:rPr lang="he-IL"/>
              <a:t>מעורבות בקהילה</a:t>
            </a:r>
            <a:endParaRPr lang="en-US"/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4511675" y="1052513"/>
            <a:ext cx="44259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400" b="1">
                <a:solidFill>
                  <a:schemeClr val="tx1"/>
                </a:solidFill>
              </a:rPr>
              <a:t>דירוג</a:t>
            </a:r>
            <a:r>
              <a:rPr lang="he-IL" sz="2400">
                <a:solidFill>
                  <a:schemeClr val="tx1"/>
                </a:solidFill>
              </a:rPr>
              <a:t> </a:t>
            </a:r>
            <a:r>
              <a:rPr lang="he-IL" sz="2400" b="1">
                <a:solidFill>
                  <a:schemeClr val="tx1"/>
                </a:solidFill>
              </a:rPr>
              <a:t>2008</a:t>
            </a:r>
            <a:endParaRPr lang="he-IL" sz="2400">
              <a:solidFill>
                <a:schemeClr val="tx1"/>
              </a:solidFill>
            </a:endParaRPr>
          </a:p>
          <a:p>
            <a:pPr rtl="1">
              <a:lnSpc>
                <a:spcPct val="73000"/>
              </a:lnSpc>
              <a:spcBef>
                <a:spcPct val="50000"/>
              </a:spcBef>
            </a:pPr>
            <a:r>
              <a:rPr lang="he-IL" sz="2400">
                <a:solidFill>
                  <a:schemeClr val="tx1"/>
                </a:solidFill>
              </a:rPr>
              <a:t>היקף תרומה ממוצע - </a:t>
            </a:r>
            <a:r>
              <a:rPr lang="he-IL" sz="2400" b="1">
                <a:solidFill>
                  <a:srgbClr val="2A4A70"/>
                </a:solidFill>
              </a:rPr>
              <a:t>6.88 </a:t>
            </a:r>
            <a:r>
              <a:rPr lang="he-IL" sz="1400" b="1">
                <a:solidFill>
                  <a:srgbClr val="2A4A70"/>
                </a:solidFill>
              </a:rPr>
              <a:t>מליון ₪</a:t>
            </a:r>
            <a:r>
              <a:rPr lang="he-IL"/>
              <a:t> </a:t>
            </a:r>
            <a:endParaRPr lang="he-IL" sz="2400">
              <a:solidFill>
                <a:schemeClr val="tx1"/>
              </a:solidFill>
            </a:endParaRPr>
          </a:p>
          <a:p>
            <a:pPr rtl="1">
              <a:lnSpc>
                <a:spcPct val="73000"/>
              </a:lnSpc>
              <a:spcBef>
                <a:spcPct val="50000"/>
              </a:spcBef>
            </a:pPr>
            <a:r>
              <a:rPr lang="he-IL" sz="2400">
                <a:solidFill>
                  <a:schemeClr val="tx1"/>
                </a:solidFill>
              </a:rPr>
              <a:t>אחוז ממוצע מרווח לפני מס - </a:t>
            </a:r>
            <a:r>
              <a:rPr lang="he-IL" sz="2400" b="1">
                <a:solidFill>
                  <a:srgbClr val="2A4A70"/>
                </a:solidFill>
              </a:rPr>
              <a:t>0.7%</a:t>
            </a:r>
            <a:r>
              <a:rPr lang="he-IL"/>
              <a:t> </a:t>
            </a:r>
            <a:endParaRPr lang="en-US"/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152400" y="1052513"/>
            <a:ext cx="4318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>
                <a:solidFill>
                  <a:schemeClr val="tx1"/>
                </a:solidFill>
              </a:rPr>
              <a:t>דירוג 2007</a:t>
            </a:r>
          </a:p>
          <a:p>
            <a:pPr>
              <a:lnSpc>
                <a:spcPct val="73000"/>
              </a:lnSpc>
              <a:spcBef>
                <a:spcPct val="50000"/>
              </a:spcBef>
            </a:pPr>
            <a:r>
              <a:rPr lang="he-IL" sz="2400">
                <a:solidFill>
                  <a:schemeClr val="tx1"/>
                </a:solidFill>
              </a:rPr>
              <a:t>היקף תרומה ממוצע – </a:t>
            </a:r>
            <a:r>
              <a:rPr lang="he-IL" sz="2400" b="1">
                <a:solidFill>
                  <a:srgbClr val="2A4A70"/>
                </a:solidFill>
              </a:rPr>
              <a:t>6.48 </a:t>
            </a:r>
            <a:r>
              <a:rPr lang="he-IL" sz="1400" b="1">
                <a:solidFill>
                  <a:srgbClr val="2A4A70"/>
                </a:solidFill>
              </a:rPr>
              <a:t>מליון ₪</a:t>
            </a:r>
            <a:r>
              <a:rPr lang="he-IL"/>
              <a:t> </a:t>
            </a:r>
            <a:endParaRPr lang="he-IL" sz="2400">
              <a:solidFill>
                <a:schemeClr val="tx1"/>
              </a:solidFill>
            </a:endParaRPr>
          </a:p>
          <a:p>
            <a:pPr>
              <a:lnSpc>
                <a:spcPct val="73000"/>
              </a:lnSpc>
              <a:spcBef>
                <a:spcPct val="50000"/>
              </a:spcBef>
            </a:pPr>
            <a:r>
              <a:rPr lang="he-IL" sz="2400">
                <a:solidFill>
                  <a:schemeClr val="tx1"/>
                </a:solidFill>
              </a:rPr>
              <a:t>אחוז ממוצע מרווח לפני מס - </a:t>
            </a:r>
            <a:r>
              <a:rPr lang="he-IL" sz="2400" b="1">
                <a:solidFill>
                  <a:srgbClr val="2A4A70"/>
                </a:solidFill>
              </a:rPr>
              <a:t>0.9%</a:t>
            </a:r>
            <a:endParaRPr lang="en-US" sz="2400" b="1">
              <a:solidFill>
                <a:srgbClr val="2A4A70"/>
              </a:solidFill>
            </a:endParaRPr>
          </a:p>
        </p:txBody>
      </p:sp>
      <p:sp>
        <p:nvSpPr>
          <p:cNvPr id="153618" name="AutoShape 18"/>
          <p:cNvSpPr>
            <a:spLocks noChangeArrowheads="1"/>
          </p:cNvSpPr>
          <p:nvPr/>
        </p:nvSpPr>
        <p:spPr bwMode="auto">
          <a:xfrm>
            <a:off x="4859338" y="3167063"/>
            <a:ext cx="4033837" cy="3430587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53619" name="AutoShape 19"/>
          <p:cNvSpPr>
            <a:spLocks noChangeArrowheads="1"/>
          </p:cNvSpPr>
          <p:nvPr/>
        </p:nvSpPr>
        <p:spPr bwMode="auto">
          <a:xfrm>
            <a:off x="322263" y="3167063"/>
            <a:ext cx="4208462" cy="3430587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53621" name="Rectangle 21"/>
          <p:cNvSpPr>
            <a:spLocks noChangeArrowheads="1"/>
          </p:cNvSpPr>
          <p:nvPr/>
        </p:nvSpPr>
        <p:spPr bwMode="auto">
          <a:xfrm>
            <a:off x="4859338" y="3640138"/>
            <a:ext cx="38068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6838" indent="12700" algn="ctr" defTabSz="1350963" rtl="1">
              <a:lnSpc>
                <a:spcPct val="65000"/>
              </a:lnSpc>
              <a:spcBef>
                <a:spcPct val="25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200" b="1">
                <a:solidFill>
                  <a:srgbClr val="2A4A70"/>
                </a:solidFill>
              </a:rPr>
              <a:t>ציבוריות</a:t>
            </a:r>
          </a:p>
          <a:p>
            <a:pPr marL="96838" indent="12700" defTabSz="1350963" rtl="1">
              <a:lnSpc>
                <a:spcPct val="45000"/>
              </a:lnSpc>
              <a:spcBef>
                <a:spcPct val="25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200">
                <a:solidFill>
                  <a:srgbClr val="29293D"/>
                </a:solidFill>
              </a:rPr>
              <a:t> אלווריון</a:t>
            </a:r>
          </a:p>
          <a:p>
            <a:pPr marL="96838" indent="12700" defTabSz="1350963" rtl="1">
              <a:lnSpc>
                <a:spcPct val="65000"/>
              </a:lnSpc>
              <a:spcBef>
                <a:spcPct val="25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200">
                <a:solidFill>
                  <a:srgbClr val="29293D"/>
                </a:solidFill>
              </a:rPr>
              <a:t> מבני תעשייה </a:t>
            </a:r>
          </a:p>
          <a:p>
            <a:pPr marL="96838" indent="12700" defTabSz="1350963" rtl="1">
              <a:lnSpc>
                <a:spcPct val="65000"/>
              </a:lnSpc>
              <a:spcBef>
                <a:spcPct val="25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200">
                <a:solidFill>
                  <a:srgbClr val="29293D"/>
                </a:solidFill>
              </a:rPr>
              <a:t> שטראוס גרופ</a:t>
            </a: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153623" name="Rectangle 23"/>
          <p:cNvSpPr>
            <a:spLocks noChangeArrowheads="1"/>
          </p:cNvSpPr>
          <p:nvPr/>
        </p:nvSpPr>
        <p:spPr bwMode="auto">
          <a:xfrm>
            <a:off x="4643438" y="4864100"/>
            <a:ext cx="39608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12700" algn="ctr" defTabSz="914400" rtl="1">
              <a:lnSpc>
                <a:spcPct val="75000"/>
              </a:lnSpc>
              <a:spcBef>
                <a:spcPct val="25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200" b="1">
                <a:solidFill>
                  <a:srgbClr val="2A4A70"/>
                </a:solidFill>
              </a:rPr>
              <a:t>פרטיות</a:t>
            </a:r>
          </a:p>
          <a:p>
            <a:pPr indent="12700" defTabSz="914400" rtl="1">
              <a:lnSpc>
                <a:spcPct val="105000"/>
              </a:lnSpc>
              <a:spcBef>
                <a:spcPct val="25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200">
                <a:solidFill>
                  <a:srgbClr val="29293D"/>
                </a:solidFill>
              </a:rPr>
              <a:t> מיקרוסופט ישראל</a:t>
            </a:r>
          </a:p>
          <a:p>
            <a:pPr indent="12700" defTabSz="914400" rtl="1">
              <a:lnSpc>
                <a:spcPct val="75000"/>
              </a:lnSpc>
              <a:spcBef>
                <a:spcPct val="25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200">
                <a:solidFill>
                  <a:srgbClr val="29293D"/>
                </a:solidFill>
              </a:rPr>
              <a:t> החברה המרכזית למש' קלים</a:t>
            </a:r>
          </a:p>
          <a:p>
            <a:pPr indent="12700" defTabSz="914400" rtl="1">
              <a:lnSpc>
                <a:spcPct val="75000"/>
              </a:lnSpc>
              <a:spcBef>
                <a:spcPct val="25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en-US" sz="2200">
                <a:solidFill>
                  <a:srgbClr val="29293D"/>
                </a:solidFill>
              </a:rPr>
              <a:t>P&amp;G </a:t>
            </a:r>
            <a:r>
              <a:rPr lang="he-IL" sz="2200">
                <a:solidFill>
                  <a:srgbClr val="29293D"/>
                </a:solidFill>
              </a:rPr>
              <a:t> ישראל</a:t>
            </a:r>
          </a:p>
          <a:p>
            <a:pPr indent="12700" defTabSz="914400" rtl="1">
              <a:lnSpc>
                <a:spcPct val="75000"/>
              </a:lnSpc>
              <a:spcBef>
                <a:spcPct val="25000"/>
              </a:spcBef>
              <a:buClr>
                <a:srgbClr val="2A4A70"/>
              </a:buClr>
              <a:buSzTx/>
              <a:buFontTx/>
              <a:buNone/>
            </a:pP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179388" y="3646488"/>
            <a:ext cx="4105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914400" rtl="1">
              <a:lnSpc>
                <a:spcPct val="7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200" b="1">
                <a:solidFill>
                  <a:srgbClr val="2A4A70"/>
                </a:solidFill>
              </a:rPr>
              <a:t>ציבוריות</a:t>
            </a:r>
          </a:p>
          <a:p>
            <a:pPr marL="342900" indent="-342900" defTabSz="914400" rtl="1">
              <a:lnSpc>
                <a:spcPct val="8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200">
                <a:solidFill>
                  <a:srgbClr val="29293D"/>
                </a:solidFill>
              </a:rPr>
              <a:t>בנק הפועלים</a:t>
            </a:r>
          </a:p>
          <a:p>
            <a:pPr marL="342900" indent="-342900" defTabSz="914400" rtl="1">
              <a:lnSpc>
                <a:spcPct val="6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200">
                <a:solidFill>
                  <a:srgbClr val="29293D"/>
                </a:solidFill>
              </a:rPr>
              <a:t>בנק לאומי </a:t>
            </a:r>
          </a:p>
          <a:p>
            <a:pPr marL="342900" indent="-342900" defTabSz="914400" rtl="1">
              <a:lnSpc>
                <a:spcPct val="6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200">
                <a:solidFill>
                  <a:srgbClr val="29293D"/>
                </a:solidFill>
              </a:rPr>
              <a:t>טבע</a:t>
            </a: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323850" y="3141663"/>
            <a:ext cx="41513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8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200">
                <a:solidFill>
                  <a:schemeClr val="tx1"/>
                </a:solidFill>
              </a:rPr>
              <a:t>הניקוד הגבוה | </a:t>
            </a:r>
            <a:r>
              <a:rPr lang="he-IL" sz="2200">
                <a:solidFill>
                  <a:srgbClr val="2A4A70"/>
                </a:solidFill>
              </a:rPr>
              <a:t>תרומה אבסולוטית</a:t>
            </a:r>
            <a:r>
              <a:rPr lang="he-IL" sz="2200">
                <a:solidFill>
                  <a:schemeClr val="tx1"/>
                </a:solidFill>
              </a:rPr>
              <a:t> </a:t>
            </a:r>
            <a:r>
              <a:rPr lang="he-IL" sz="1400">
                <a:solidFill>
                  <a:schemeClr val="tx1"/>
                </a:solidFill>
              </a:rPr>
              <a:t>א"ב</a:t>
            </a:r>
            <a:r>
              <a:rPr lang="he-IL" sz="2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626" name="Rectangle 26"/>
          <p:cNvSpPr>
            <a:spLocks noChangeArrowheads="1"/>
          </p:cNvSpPr>
          <p:nvPr/>
        </p:nvSpPr>
        <p:spPr bwMode="auto">
          <a:xfrm>
            <a:off x="250825" y="4770438"/>
            <a:ext cx="40338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914400"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 b="1">
                <a:solidFill>
                  <a:srgbClr val="2A4A70"/>
                </a:solidFill>
              </a:rPr>
              <a:t>פרטיות</a:t>
            </a:r>
            <a:endParaRPr lang="he-IL" sz="2400" b="1">
              <a:solidFill>
                <a:srgbClr val="29293D"/>
              </a:solidFill>
            </a:endParaRPr>
          </a:p>
          <a:p>
            <a:pPr marL="342900" indent="-342900" defTabSz="914400" rtl="1">
              <a:lnSpc>
                <a:spcPct val="9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200">
                <a:solidFill>
                  <a:srgbClr val="29293D"/>
                </a:solidFill>
              </a:rPr>
              <a:t>אינטל ישראל</a:t>
            </a:r>
          </a:p>
          <a:p>
            <a:pPr marL="342900" indent="-342900" defTabSz="914400" rtl="1">
              <a:lnSpc>
                <a:spcPct val="9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200">
                <a:solidFill>
                  <a:srgbClr val="29293D"/>
                </a:solidFill>
              </a:rPr>
              <a:t>מיקרוסופט ישראל</a:t>
            </a:r>
          </a:p>
          <a:p>
            <a:pPr marL="342900" indent="-342900" defTabSz="914400" rtl="1">
              <a:lnSpc>
                <a:spcPct val="9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200">
                <a:solidFill>
                  <a:srgbClr val="29293D"/>
                </a:solidFill>
              </a:rPr>
              <a:t>קב' החברה המרכזית למש' קלים </a:t>
            </a:r>
          </a:p>
          <a:p>
            <a:pPr marL="742950" lvl="1" indent="-285750" defTabSz="914400"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53627" name="Line 27"/>
          <p:cNvSpPr>
            <a:spLocks noChangeShapeType="1"/>
          </p:cNvSpPr>
          <p:nvPr/>
        </p:nvSpPr>
        <p:spPr bwMode="auto">
          <a:xfrm>
            <a:off x="4643438" y="3573463"/>
            <a:ext cx="0" cy="2951162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53628" name="Rectangle 28"/>
          <p:cNvSpPr>
            <a:spLocks noChangeArrowheads="1"/>
          </p:cNvSpPr>
          <p:nvPr/>
        </p:nvSpPr>
        <p:spPr bwMode="auto">
          <a:xfrm>
            <a:off x="4859338" y="3141663"/>
            <a:ext cx="3889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8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200">
                <a:solidFill>
                  <a:schemeClr val="tx1"/>
                </a:solidFill>
              </a:rPr>
              <a:t>הניקוד הגבוה | </a:t>
            </a:r>
            <a:r>
              <a:rPr lang="he-IL" sz="2200">
                <a:solidFill>
                  <a:srgbClr val="2A4A70"/>
                </a:solidFill>
              </a:rPr>
              <a:t>תרומה יחסית</a:t>
            </a:r>
            <a:r>
              <a:rPr lang="he-IL" sz="2200">
                <a:solidFill>
                  <a:schemeClr val="tx1"/>
                </a:solidFill>
              </a:rPr>
              <a:t> </a:t>
            </a:r>
            <a:r>
              <a:rPr lang="he-IL" sz="1400">
                <a:solidFill>
                  <a:schemeClr val="tx1"/>
                </a:solidFill>
              </a:rPr>
              <a:t>א"ב</a:t>
            </a:r>
            <a:r>
              <a:rPr lang="he-IL" sz="22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 2008 |</a:t>
            </a:r>
            <a:r>
              <a:rPr lang="he-IL">
                <a:solidFill>
                  <a:srgbClr val="4D4D4D"/>
                </a:solidFill>
              </a:rPr>
              <a:t> </a:t>
            </a:r>
            <a:r>
              <a:rPr lang="he-IL"/>
              <a:t>איכות סביבה</a:t>
            </a: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15843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he-IL" b="0"/>
              <a:t>כ </a:t>
            </a:r>
            <a:r>
              <a:rPr lang="he-IL" b="0">
                <a:solidFill>
                  <a:srgbClr val="2A4A70"/>
                </a:solidFill>
              </a:rPr>
              <a:t>– 50%</a:t>
            </a:r>
            <a:r>
              <a:rPr lang="he-IL" b="0"/>
              <a:t>  מהחברות ניסחו ופרסמו מדיניות סביבתית</a:t>
            </a:r>
          </a:p>
          <a:p>
            <a:pPr lvl="1">
              <a:lnSpc>
                <a:spcPct val="150000"/>
              </a:lnSpc>
            </a:pPr>
            <a:r>
              <a:rPr lang="he-IL" b="0">
                <a:solidFill>
                  <a:srgbClr val="2A4A70"/>
                </a:solidFill>
              </a:rPr>
              <a:t> ל- 2 מתוך 6</a:t>
            </a:r>
            <a:r>
              <a:rPr lang="he-IL" b="0"/>
              <a:t> גופים פיננסיים קריטריונים סביבתיים במדיניות מתן אשראי והשקעות</a:t>
            </a:r>
            <a:endParaRPr lang="en-GB" b="0"/>
          </a:p>
        </p:txBody>
      </p:sp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395288" y="2565400"/>
            <a:ext cx="8353425" cy="3959225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684213" y="2492375"/>
            <a:ext cx="7488237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 b="1">
                <a:solidFill>
                  <a:srgbClr val="2A4A70"/>
                </a:solidFill>
              </a:rPr>
              <a:t>פיתוח שירותים ומוצרים ידידותים לסביבה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</a:t>
            </a:r>
            <a:r>
              <a:rPr lang="he-IL" b="1">
                <a:solidFill>
                  <a:srgbClr val="2A4A70"/>
                </a:solidFill>
              </a:rPr>
              <a:t>אי.בי.אי </a:t>
            </a:r>
            <a:r>
              <a:rPr lang="he-IL">
                <a:solidFill>
                  <a:schemeClr val="tx1"/>
                </a:solidFill>
              </a:rPr>
              <a:t>| שיווק </a:t>
            </a:r>
            <a:r>
              <a:rPr lang="he-IL" b="1">
                <a:solidFill>
                  <a:srgbClr val="2A4A70"/>
                </a:solidFill>
              </a:rPr>
              <a:t>מוצרים פיננסים</a:t>
            </a:r>
            <a:r>
              <a:rPr lang="he-IL">
                <a:solidFill>
                  <a:schemeClr val="tx1"/>
                </a:solidFill>
              </a:rPr>
              <a:t> אשר קידום נושא איכות הסביבה בבסיס פעילותם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</a:t>
            </a:r>
            <a:r>
              <a:rPr lang="he-IL" b="1">
                <a:solidFill>
                  <a:srgbClr val="2A4A70"/>
                </a:solidFill>
              </a:rPr>
              <a:t>אינטל</a:t>
            </a:r>
            <a:r>
              <a:rPr lang="he-IL">
                <a:solidFill>
                  <a:schemeClr val="tx1"/>
                </a:solidFill>
              </a:rPr>
              <a:t> | פיתוח מעבדים הצורכים </a:t>
            </a:r>
            <a:r>
              <a:rPr lang="he-IL" b="1">
                <a:solidFill>
                  <a:srgbClr val="2A4A70"/>
                </a:solidFill>
              </a:rPr>
              <a:t>פחות אנרגיה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he-IL">
                <a:solidFill>
                  <a:schemeClr val="tx1"/>
                </a:solidFill>
              </a:rPr>
              <a:t>והקמת </a:t>
            </a:r>
            <a:r>
              <a:rPr lang="he-IL" b="1">
                <a:solidFill>
                  <a:srgbClr val="2A4A70"/>
                </a:solidFill>
              </a:rPr>
              <a:t>בניין ירוק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</a:t>
            </a:r>
            <a:r>
              <a:rPr lang="he-IL" b="1">
                <a:solidFill>
                  <a:srgbClr val="2A4A70"/>
                </a:solidFill>
              </a:rPr>
              <a:t>אפלייד מטריאלס</a:t>
            </a:r>
            <a:r>
              <a:rPr lang="he-IL">
                <a:solidFill>
                  <a:schemeClr val="tx1"/>
                </a:solidFill>
              </a:rPr>
              <a:t> | התקנת </a:t>
            </a:r>
            <a:r>
              <a:rPr lang="he-IL" b="1">
                <a:solidFill>
                  <a:srgbClr val="2A4A70"/>
                </a:solidFill>
              </a:rPr>
              <a:t>פאנלים סולאריים</a:t>
            </a:r>
            <a:r>
              <a:rPr lang="he-IL">
                <a:solidFill>
                  <a:schemeClr val="tx1"/>
                </a:solidFill>
              </a:rPr>
              <a:t> להפקת חשמל מאנרגיית שמש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</a:t>
            </a:r>
            <a:r>
              <a:rPr lang="he-IL" b="1">
                <a:solidFill>
                  <a:srgbClr val="2A4A70"/>
                </a:solidFill>
              </a:rPr>
              <a:t>דלתא</a:t>
            </a:r>
            <a:r>
              <a:rPr lang="he-IL">
                <a:solidFill>
                  <a:schemeClr val="tx1"/>
                </a:solidFill>
              </a:rPr>
              <a:t> |  </a:t>
            </a:r>
            <a:r>
              <a:rPr lang="he-IL" b="1">
                <a:solidFill>
                  <a:srgbClr val="2A4A70"/>
                </a:solidFill>
              </a:rPr>
              <a:t>פיתוח בדים טבעיים</a:t>
            </a:r>
            <a:r>
              <a:rPr lang="he-IL">
                <a:solidFill>
                  <a:schemeClr val="tx1"/>
                </a:solidFill>
              </a:rPr>
              <a:t>, מוצרים החוסכים בתהליך הצביעה ובמים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he-IL">
                <a:solidFill>
                  <a:schemeClr val="tx1"/>
                </a:solidFill>
              </a:rPr>
              <a:t>ועוד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</a:t>
            </a:r>
            <a:r>
              <a:rPr lang="he-IL" b="1">
                <a:solidFill>
                  <a:srgbClr val="2A4A70"/>
                </a:solidFill>
              </a:rPr>
              <a:t>החברה המרכזית למש' קלים</a:t>
            </a:r>
            <a:r>
              <a:rPr lang="he-IL">
                <a:solidFill>
                  <a:schemeClr val="tx1"/>
                </a:solidFill>
              </a:rPr>
              <a:t> | </a:t>
            </a:r>
            <a:r>
              <a:rPr lang="he-IL" b="1">
                <a:solidFill>
                  <a:srgbClr val="2A4A70"/>
                </a:solidFill>
              </a:rPr>
              <a:t>הפחתת משקל בקבוקים</a:t>
            </a:r>
            <a:r>
              <a:rPr lang="he-IL">
                <a:solidFill>
                  <a:schemeClr val="tx1"/>
                </a:solidFill>
              </a:rPr>
              <a:t> ועוד</a:t>
            </a: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</a:t>
            </a:r>
            <a:r>
              <a:rPr lang="he-IL" b="1">
                <a:solidFill>
                  <a:srgbClr val="2A4A70"/>
                </a:solidFill>
              </a:rPr>
              <a:t>היולט פקארד </a:t>
            </a:r>
            <a:r>
              <a:rPr lang="en-US" b="1">
                <a:solidFill>
                  <a:srgbClr val="2A4A70"/>
                </a:solidFill>
              </a:rPr>
              <a:t>HP</a:t>
            </a:r>
            <a:r>
              <a:rPr lang="he-IL">
                <a:solidFill>
                  <a:schemeClr val="tx1"/>
                </a:solidFill>
              </a:rPr>
              <a:t> | פיתוח מכונות ייצור דיו הצורכת </a:t>
            </a:r>
            <a:r>
              <a:rPr lang="he-IL" b="1">
                <a:solidFill>
                  <a:srgbClr val="2A4A70"/>
                </a:solidFill>
              </a:rPr>
              <a:t>40% פחות אנרגיה</a:t>
            </a:r>
            <a:r>
              <a:rPr lang="he-IL"/>
              <a:t> </a:t>
            </a:r>
            <a:endParaRPr lang="he-IL">
              <a:solidFill>
                <a:schemeClr val="tx1"/>
              </a:solidFill>
            </a:endParaRPr>
          </a:p>
          <a:p>
            <a:pPr rtl="1">
              <a:lnSpc>
                <a:spcPct val="15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</a:t>
            </a:r>
            <a:r>
              <a:rPr lang="he-IL" b="1">
                <a:solidFill>
                  <a:srgbClr val="2A4A70"/>
                </a:solidFill>
              </a:rPr>
              <a:t>נטפים</a:t>
            </a:r>
            <a:r>
              <a:rPr lang="he-IL">
                <a:solidFill>
                  <a:schemeClr val="tx1"/>
                </a:solidFill>
              </a:rPr>
              <a:t> | הקטנת צריכת חומר גלם, </a:t>
            </a:r>
            <a:r>
              <a:rPr lang="he-IL" b="1">
                <a:solidFill>
                  <a:srgbClr val="2A4A70"/>
                </a:solidFill>
              </a:rPr>
              <a:t>תוכנית מיחזור ללקוחות</a:t>
            </a:r>
            <a:r>
              <a:rPr lang="he-IL">
                <a:solidFill>
                  <a:schemeClr val="tx1"/>
                </a:solidFill>
              </a:rPr>
              <a:t> ועוד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6911975" cy="417512"/>
          </a:xfrm>
        </p:spPr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 2008 |</a:t>
            </a:r>
            <a:r>
              <a:rPr lang="he-IL">
                <a:solidFill>
                  <a:srgbClr val="4D4D4D"/>
                </a:solidFill>
              </a:rPr>
              <a:t> </a:t>
            </a:r>
            <a:r>
              <a:rPr lang="he-IL"/>
              <a:t>מימשל תאגידי</a:t>
            </a:r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2592387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he-IL" b="0"/>
              <a:t>36.6% - ממוצע </a:t>
            </a:r>
            <a:r>
              <a:rPr lang="he-IL" b="0">
                <a:solidFill>
                  <a:srgbClr val="2A4A70"/>
                </a:solidFill>
              </a:rPr>
              <a:t>דירקטורים חיצוניים ועצמאיים</a:t>
            </a:r>
            <a:endParaRPr lang="he-IL" b="0"/>
          </a:p>
          <a:p>
            <a:pPr lvl="1">
              <a:lnSpc>
                <a:spcPct val="120000"/>
              </a:lnSpc>
            </a:pPr>
            <a:r>
              <a:rPr lang="he-IL" b="0"/>
              <a:t>4 חברות עם </a:t>
            </a:r>
            <a:r>
              <a:rPr lang="he-IL" b="0">
                <a:solidFill>
                  <a:srgbClr val="2A4A70"/>
                </a:solidFill>
              </a:rPr>
              <a:t>וועדת אחריות תאגידית בדירקטוריון</a:t>
            </a:r>
          </a:p>
          <a:p>
            <a:pPr lvl="1">
              <a:lnSpc>
                <a:spcPct val="120000"/>
              </a:lnSpc>
            </a:pPr>
            <a:r>
              <a:rPr lang="he-IL" b="0"/>
              <a:t>17.3% </a:t>
            </a:r>
            <a:r>
              <a:rPr lang="he-IL" b="0">
                <a:solidFill>
                  <a:srgbClr val="2A4A70"/>
                </a:solidFill>
              </a:rPr>
              <a:t>ממוצע נשים</a:t>
            </a:r>
            <a:r>
              <a:rPr lang="he-IL" b="0"/>
              <a:t> בדירקטוריון </a:t>
            </a:r>
          </a:p>
          <a:p>
            <a:pPr lvl="1">
              <a:lnSpc>
                <a:spcPct val="120000"/>
              </a:lnSpc>
            </a:pPr>
            <a:r>
              <a:rPr lang="he-IL" b="0"/>
              <a:t>24% ממוצע נשים </a:t>
            </a:r>
            <a:r>
              <a:rPr lang="he-IL" b="0">
                <a:solidFill>
                  <a:srgbClr val="2A4A70"/>
                </a:solidFill>
              </a:rPr>
              <a:t>בהנהלה בכירה </a:t>
            </a:r>
          </a:p>
          <a:p>
            <a:pPr lvl="1">
              <a:lnSpc>
                <a:spcPct val="120000"/>
              </a:lnSpc>
            </a:pPr>
            <a:r>
              <a:rPr lang="he-IL" b="0"/>
              <a:t>כ- 26% פרסמו או צפויות לפרסם </a:t>
            </a:r>
            <a:r>
              <a:rPr lang="he-IL" b="0">
                <a:solidFill>
                  <a:srgbClr val="2A4A70"/>
                </a:solidFill>
              </a:rPr>
              <a:t>דו"ח אחריות תאגידית</a:t>
            </a:r>
            <a:r>
              <a:rPr lang="he-IL" b="0"/>
              <a:t> </a:t>
            </a:r>
          </a:p>
          <a:p>
            <a:pPr>
              <a:lnSpc>
                <a:spcPct val="12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7098" name="AutoShape 10"/>
          <p:cNvSpPr>
            <a:spLocks noChangeArrowheads="1"/>
          </p:cNvSpPr>
          <p:nvPr/>
        </p:nvSpPr>
        <p:spPr bwMode="auto">
          <a:xfrm>
            <a:off x="2987675" y="3644900"/>
            <a:ext cx="3382963" cy="2881313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3060700" y="3716338"/>
            <a:ext cx="31686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10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 b="1">
                <a:solidFill>
                  <a:srgbClr val="2A4A70"/>
                </a:solidFill>
              </a:rPr>
              <a:t>חברות שפרסמו דו"ח </a:t>
            </a:r>
          </a:p>
          <a:p>
            <a:pPr algn="ctr" rtl="1">
              <a:lnSpc>
                <a:spcPct val="8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 b="1">
                <a:solidFill>
                  <a:srgbClr val="2A4A70"/>
                </a:solidFill>
              </a:rPr>
              <a:t>אחריות תאגידית</a:t>
            </a:r>
            <a:endParaRPr lang="he-IL" sz="2400" b="1">
              <a:solidFill>
                <a:schemeClr val="tx1"/>
              </a:solidFill>
            </a:endParaRPr>
          </a:p>
          <a:p>
            <a:pPr lvl="1" rtl="1">
              <a:lnSpc>
                <a:spcPct val="13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 אינטל </a:t>
            </a:r>
          </a:p>
          <a:p>
            <a:pPr lvl="1" rtl="1">
              <a:lnSpc>
                <a:spcPct val="13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 בנק דיסקונט</a:t>
            </a:r>
          </a:p>
          <a:p>
            <a:pPr lvl="1" rtl="1">
              <a:lnSpc>
                <a:spcPct val="13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 בנק לאומי</a:t>
            </a:r>
          </a:p>
          <a:p>
            <a:pPr lvl="1" rtl="1">
              <a:lnSpc>
                <a:spcPct val="13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 מוטורולה</a:t>
            </a:r>
          </a:p>
          <a:p>
            <a:pPr lvl="1" rtl="1">
              <a:lnSpc>
                <a:spcPct val="11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>
                <a:solidFill>
                  <a:schemeClr val="tx1"/>
                </a:solidFill>
              </a:rPr>
              <a:t>  רפאל</a:t>
            </a:r>
          </a:p>
          <a:p>
            <a:pPr lvl="1" rtl="1">
              <a:lnSpc>
                <a:spcPct val="11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>
                <a:solidFill>
                  <a:schemeClr val="tx1"/>
                </a:solidFill>
              </a:rPr>
              <a:t>דירוג ממשל תאגידי</a:t>
            </a:r>
            <a:r>
              <a:rPr lang="he-IL" sz="2400"/>
              <a:t> | ציבוריות</a:t>
            </a:r>
            <a:endParaRPr lang="en-US" sz="2400"/>
          </a:p>
        </p:txBody>
      </p:sp>
      <p:pic>
        <p:nvPicPr>
          <p:cNvPr id="160140" name="Picture 396" descr="מימשל תאגידית דירוג ציבוריות"/>
          <p:cNvPicPr>
            <a:picLocks noChangeAspect="1" noChangeArrowheads="1"/>
          </p:cNvPicPr>
          <p:nvPr/>
        </p:nvPicPr>
        <p:blipFill>
          <a:blip r:embed="rId3" cstate="print"/>
          <a:srcRect t="2547" b="6099"/>
          <a:stretch>
            <a:fillRect/>
          </a:stretch>
        </p:blipFill>
        <p:spPr bwMode="auto">
          <a:xfrm>
            <a:off x="179388" y="1125538"/>
            <a:ext cx="8785225" cy="54054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מדד מעלה </a:t>
            </a:r>
            <a:r>
              <a:rPr lang="he-IL"/>
              <a:t>| 2008</a:t>
            </a:r>
            <a:endParaRPr lang="en-US"/>
          </a:p>
        </p:txBody>
      </p:sp>
      <p:pic>
        <p:nvPicPr>
          <p:cNvPr id="205558" name="Picture 758" descr="מדד מעלה 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836613"/>
            <a:ext cx="8642350" cy="5818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 2008 </a:t>
            </a:r>
            <a:r>
              <a:rPr lang="he-IL"/>
              <a:t>| מובילים אחריות</a:t>
            </a:r>
            <a:endParaRPr lang="en-US"/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1042988" y="1412875"/>
            <a:ext cx="70548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46088" algn="ctr" rtl="1">
              <a:lnSpc>
                <a:spcPct val="73000"/>
              </a:lnSpc>
              <a:spcBef>
                <a:spcPct val="50000"/>
              </a:spcBef>
              <a:buClr>
                <a:srgbClr val="005F8E"/>
              </a:buClr>
              <a:buFontTx/>
              <a:buNone/>
            </a:pPr>
            <a:r>
              <a:rPr lang="he-IL" sz="3600" b="1">
                <a:solidFill>
                  <a:srgbClr val="2A4A70"/>
                </a:solidFill>
              </a:rPr>
              <a:t>60</a:t>
            </a:r>
            <a:r>
              <a:rPr lang="he-IL" sz="3600" b="1">
                <a:solidFill>
                  <a:schemeClr val="tx1"/>
                </a:solidFill>
              </a:rPr>
              <a:t> חברות</a:t>
            </a:r>
          </a:p>
          <a:p>
            <a:pPr indent="446088" algn="ctr" rtl="1">
              <a:lnSpc>
                <a:spcPct val="173000"/>
              </a:lnSpc>
              <a:spcBef>
                <a:spcPct val="50000"/>
              </a:spcBef>
              <a:buClr>
                <a:srgbClr val="005F8E"/>
              </a:buClr>
              <a:buFontTx/>
              <a:buNone/>
            </a:pPr>
            <a:r>
              <a:rPr lang="he-IL" sz="3600" b="1">
                <a:solidFill>
                  <a:srgbClr val="2A4A70"/>
                </a:solidFill>
              </a:rPr>
              <a:t> 134,700 </a:t>
            </a:r>
            <a:r>
              <a:rPr lang="he-IL" sz="3600" b="1">
                <a:solidFill>
                  <a:schemeClr val="tx1"/>
                </a:solidFill>
              </a:rPr>
              <a:t>עובדים</a:t>
            </a:r>
            <a:endParaRPr lang="he-IL" sz="3600" b="1">
              <a:solidFill>
                <a:srgbClr val="2A4A70"/>
              </a:solidFill>
            </a:endParaRPr>
          </a:p>
          <a:p>
            <a:pPr indent="446088" algn="ctr" rtl="1">
              <a:lnSpc>
                <a:spcPct val="173000"/>
              </a:lnSpc>
              <a:spcBef>
                <a:spcPct val="50000"/>
              </a:spcBef>
              <a:buClr>
                <a:srgbClr val="005F8E"/>
              </a:buClr>
              <a:buFontTx/>
              <a:buNone/>
            </a:pPr>
            <a:r>
              <a:rPr lang="he-IL" sz="3600" b="1">
                <a:solidFill>
                  <a:srgbClr val="2A4A70"/>
                </a:solidFill>
              </a:rPr>
              <a:t>200,000,000 ₪</a:t>
            </a:r>
            <a:r>
              <a:rPr lang="he-IL" sz="3600" b="1">
                <a:solidFill>
                  <a:schemeClr val="tx1"/>
                </a:solidFill>
              </a:rPr>
              <a:t> מחזור מצרפי </a:t>
            </a:r>
          </a:p>
          <a:p>
            <a:pPr indent="446088" algn="ctr" rtl="1">
              <a:lnSpc>
                <a:spcPct val="173000"/>
              </a:lnSpc>
              <a:spcBef>
                <a:spcPct val="50000"/>
              </a:spcBef>
              <a:buClr>
                <a:srgbClr val="005F8E"/>
              </a:buClr>
              <a:buFontTx/>
              <a:buNone/>
            </a:pPr>
            <a:r>
              <a:rPr lang="he-IL" sz="3600" b="1">
                <a:solidFill>
                  <a:srgbClr val="2A4A70"/>
                </a:solidFill>
              </a:rPr>
              <a:t>41% מהתוצר העסקי </a:t>
            </a:r>
            <a:r>
              <a:rPr lang="he-IL" sz="3600" b="1">
                <a:solidFill>
                  <a:schemeClr val="tx1"/>
                </a:solidFill>
              </a:rPr>
              <a:t>בישראל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93552" name="WordArt 16"/>
          <p:cNvSpPr>
            <a:spLocks noChangeArrowheads="1" noChangeShapeType="1" noTextEdit="1"/>
          </p:cNvSpPr>
          <p:nvPr/>
        </p:nvSpPr>
        <p:spPr bwMode="auto">
          <a:xfrm>
            <a:off x="4268788" y="3151188"/>
            <a:ext cx="5842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noFill/>
                  <a:round/>
                  <a:headEnd/>
                  <a:tailEnd/>
                </a:ln>
                <a:solidFill>
                  <a:srgbClr val="2A4A70"/>
                </a:solidFill>
                <a:latin typeface="Comic Sans MS"/>
              </a:rPr>
              <a:t>+</a:t>
            </a:r>
          </a:p>
        </p:txBody>
      </p:sp>
      <p:sp>
        <p:nvSpPr>
          <p:cNvPr id="193553" name="WordArt 17"/>
          <p:cNvSpPr>
            <a:spLocks noChangeArrowheads="1" noChangeShapeType="1" noTextEdit="1"/>
          </p:cNvSpPr>
          <p:nvPr/>
        </p:nvSpPr>
        <p:spPr bwMode="auto">
          <a:xfrm>
            <a:off x="4275138" y="4446588"/>
            <a:ext cx="5842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noFill/>
                  <a:round/>
                  <a:headEnd/>
                  <a:tailEnd/>
                </a:ln>
                <a:solidFill>
                  <a:srgbClr val="2A4A70"/>
                </a:solidFill>
                <a:latin typeface="Comic Sans MS"/>
              </a:rPr>
              <a:t>=</a:t>
            </a:r>
          </a:p>
        </p:txBody>
      </p:sp>
      <p:sp>
        <p:nvSpPr>
          <p:cNvPr id="193556" name="AutoShape 20"/>
          <p:cNvSpPr>
            <a:spLocks noChangeArrowheads="1"/>
          </p:cNvSpPr>
          <p:nvPr/>
        </p:nvSpPr>
        <p:spPr bwMode="auto">
          <a:xfrm>
            <a:off x="250825" y="5949950"/>
            <a:ext cx="8569325" cy="431800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en-GB" sz="2400">
                <a:solidFill>
                  <a:srgbClr val="29293D"/>
                </a:solidFill>
              </a:rPr>
              <a:t>13% </a:t>
            </a:r>
            <a:r>
              <a:rPr lang="he-IL" sz="2400">
                <a:solidFill>
                  <a:srgbClr val="29293D"/>
                </a:solidFill>
              </a:rPr>
              <a:t> עלייה במספר החברות המשתתפות בדירוג</a:t>
            </a:r>
            <a:endParaRPr lang="en-US" sz="2400">
              <a:solidFill>
                <a:srgbClr val="29293D"/>
              </a:solidFill>
            </a:endParaRPr>
          </a:p>
        </p:txBody>
      </p:sp>
      <p:sp>
        <p:nvSpPr>
          <p:cNvPr id="193558" name="WordArt 22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5842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noFill/>
                  <a:round/>
                  <a:headEnd/>
                  <a:tailEnd/>
                </a:ln>
                <a:solidFill>
                  <a:srgbClr val="2A4A70"/>
                </a:solidFill>
                <a:latin typeface="Comic Sans MS"/>
              </a:rPr>
              <a:t>=</a:t>
            </a:r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879475" y="6416675"/>
            <a:ext cx="9556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3560" name="Text Box 24"/>
          <p:cNvSpPr txBox="1">
            <a:spLocks noChangeArrowheads="1"/>
          </p:cNvSpPr>
          <p:nvPr/>
        </p:nvSpPr>
        <p:spPr bwMode="auto">
          <a:xfrm>
            <a:off x="34925" y="6523038"/>
            <a:ext cx="24479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400">
                <a:solidFill>
                  <a:schemeClr val="tx1"/>
                </a:solidFill>
              </a:rPr>
              <a:t>מקור: נתוני בנק ישראל </a:t>
            </a: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 2008 | </a:t>
            </a:r>
            <a:r>
              <a:rPr lang="he-IL"/>
              <a:t>מדד תל אביב 100</a:t>
            </a:r>
            <a:endParaRPr lang="en-US"/>
          </a:p>
        </p:txBody>
      </p:sp>
      <p:sp>
        <p:nvSpPr>
          <p:cNvPr id="158725" name="AutoShape 5" descr="F50D5392-9F5F-4C65-89A4-71705236C78F@loc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he-IL"/>
          </a:p>
        </p:txBody>
      </p:sp>
      <p:sp>
        <p:nvSpPr>
          <p:cNvPr id="158727" name="AutoShape 7" descr="F50D5392-9F5F-4C65-89A4-71705236C78F@loc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he-IL"/>
          </a:p>
        </p:txBody>
      </p:sp>
      <p:sp>
        <p:nvSpPr>
          <p:cNvPr id="158729" name="AutoShape 9" descr="F50D5392-9F5F-4C65-89A4-71705236C78F@loc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he-IL"/>
          </a:p>
        </p:txBody>
      </p:sp>
      <p:pic>
        <p:nvPicPr>
          <p:cNvPr id="159098" name="Picture 378" descr="Burs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08050"/>
            <a:ext cx="1081087" cy="747713"/>
          </a:xfrm>
          <a:prstGeom prst="rect">
            <a:avLst/>
          </a:prstGeom>
          <a:noFill/>
        </p:spPr>
      </p:pic>
      <p:pic>
        <p:nvPicPr>
          <p:cNvPr id="159099" name="Picture 379" descr="דירוג מעלה תא 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" y="765175"/>
            <a:ext cx="8877300" cy="5978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he-IL" b="0"/>
              <a:t>מיפוי ומדידה של איכות ניהול האחריות התאגידית בהשוואה לחברות המובילות בסקטור ובמשק </a:t>
            </a:r>
          </a:p>
          <a:p>
            <a:pPr lvl="2">
              <a:lnSpc>
                <a:spcPct val="110000"/>
              </a:lnSpc>
            </a:pPr>
            <a:r>
              <a:rPr lang="he-IL" b="0"/>
              <a:t>כל חברה מקבלת משוב על הדירוג - ניתן להזמין ציונים מפורטים ככלי לניהול איכות</a:t>
            </a:r>
          </a:p>
          <a:p>
            <a:pPr lvl="1">
              <a:lnSpc>
                <a:spcPct val="110000"/>
              </a:lnSpc>
            </a:pPr>
            <a:r>
              <a:rPr lang="he-IL" b="0"/>
              <a:t>משמש לניתוח לדירוג אשראי והמלצות השקעה</a:t>
            </a:r>
            <a:endParaRPr lang="en-GB" b="0"/>
          </a:p>
          <a:p>
            <a:pPr lvl="1">
              <a:lnSpc>
                <a:spcPct val="110000"/>
              </a:lnSpc>
            </a:pPr>
            <a:r>
              <a:rPr lang="he-IL" b="0"/>
              <a:t>מפורסם בהרחבה באמצעי התקשורת ובחוברת הדירוג </a:t>
            </a:r>
          </a:p>
          <a:p>
            <a:pPr lvl="1">
              <a:lnSpc>
                <a:spcPct val="110000"/>
              </a:lnSpc>
            </a:pPr>
            <a:r>
              <a:rPr lang="he-IL" b="0"/>
              <a:t>מוכר ע"י האו"ם כ"כרטיס כניסה" ל</a:t>
            </a:r>
            <a:r>
              <a:rPr lang="en-GB" b="0"/>
              <a:t> </a:t>
            </a:r>
            <a:r>
              <a:rPr lang="en-GB"/>
              <a:t>GLOBAL COMPACT-</a:t>
            </a:r>
            <a:endParaRPr lang="he-IL" b="0"/>
          </a:p>
          <a:p>
            <a:pPr lvl="2">
              <a:lnSpc>
                <a:spcPct val="110000"/>
              </a:lnSpc>
            </a:pPr>
            <a:r>
              <a:rPr lang="he-IL" b="0"/>
              <a:t>לקראת 2009 יתווסף נושא מניעת שחיתות כחלק מהדיווח  ל</a:t>
            </a:r>
            <a:r>
              <a:rPr lang="en-GB" b="0"/>
              <a:t> GLOBAL COMPACT-</a:t>
            </a:r>
            <a:r>
              <a:rPr lang="he-IL" b="0"/>
              <a:t> </a:t>
            </a:r>
          </a:p>
          <a:p>
            <a:pPr>
              <a:lnSpc>
                <a:spcPct val="110000"/>
              </a:lnSpc>
            </a:pPr>
            <a:r>
              <a:rPr lang="he-IL">
                <a:solidFill>
                  <a:srgbClr val="2A4A70"/>
                </a:solidFill>
              </a:rPr>
              <a:t>כניסה לדירוג מהווה כלי לשיפור אחריות תאגידית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 2008 |</a:t>
            </a:r>
            <a:r>
              <a:rPr lang="he-IL">
                <a:solidFill>
                  <a:srgbClr val="4D4D4D"/>
                </a:solidFill>
              </a:rPr>
              <a:t> </a:t>
            </a:r>
            <a:r>
              <a:rPr lang="he-IL"/>
              <a:t>מנוף ניהולי וכלכלי 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4" descr="Saar_Derug_2008_w440_h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341438"/>
            <a:ext cx="9180513" cy="3754437"/>
          </a:xfrm>
          <a:prstGeom prst="rect">
            <a:avLst/>
          </a:prstGeom>
          <a:noFill/>
        </p:spPr>
      </p:pic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0" y="-26988"/>
            <a:ext cx="9144000" cy="13779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pic>
        <p:nvPicPr>
          <p:cNvPr id="22733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b="19444"/>
          <a:stretch>
            <a:fillRect/>
          </a:stretch>
        </p:blipFill>
        <p:spPr bwMode="auto">
          <a:xfrm>
            <a:off x="468313" y="188913"/>
            <a:ext cx="1008062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733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/>
          <a:stretch>
            <a:fillRect/>
          </a:stretch>
        </p:blipFill>
        <p:spPr bwMode="auto">
          <a:xfrm>
            <a:off x="7308850" y="260350"/>
            <a:ext cx="1387475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27342" name="Group 14"/>
          <p:cNvGrpSpPr>
            <a:grpSpLocks/>
          </p:cNvGrpSpPr>
          <p:nvPr/>
        </p:nvGrpSpPr>
        <p:grpSpPr bwMode="auto">
          <a:xfrm>
            <a:off x="3163888" y="2133600"/>
            <a:ext cx="2776537" cy="2276475"/>
            <a:chOff x="1655" y="1071"/>
            <a:chExt cx="2449" cy="1951"/>
          </a:xfrm>
        </p:grpSpPr>
        <p:sp>
          <p:nvSpPr>
            <p:cNvPr id="227343" name="Oval 15"/>
            <p:cNvSpPr>
              <a:spLocks noChangeArrowheads="1"/>
            </p:cNvSpPr>
            <p:nvPr/>
          </p:nvSpPr>
          <p:spPr bwMode="auto">
            <a:xfrm>
              <a:off x="1839" y="1512"/>
              <a:ext cx="2117" cy="128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7344" name="Oval 16"/>
            <p:cNvSpPr>
              <a:spLocks noChangeArrowheads="1"/>
            </p:cNvSpPr>
            <p:nvPr/>
          </p:nvSpPr>
          <p:spPr bwMode="auto">
            <a:xfrm>
              <a:off x="3025" y="1251"/>
              <a:ext cx="400" cy="50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227345" name="Picture 1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189" t="9276" r="20189" b="9276"/>
            <a:stretch>
              <a:fillRect/>
            </a:stretch>
          </p:blipFill>
          <p:spPr bwMode="auto">
            <a:xfrm>
              <a:off x="1655" y="1071"/>
              <a:ext cx="2449" cy="19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7" name="Picture 5" descr="Saar_Derug_2008_w440_h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844675"/>
            <a:ext cx="9180513" cy="5013325"/>
          </a:xfrm>
          <a:prstGeom prst="rect">
            <a:avLst/>
          </a:prstGeom>
          <a:noFill/>
        </p:spPr>
      </p:pic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37795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pic>
        <p:nvPicPr>
          <p:cNvPr id="22324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b="19444"/>
          <a:stretch>
            <a:fillRect/>
          </a:stretch>
        </p:blipFill>
        <p:spPr bwMode="auto">
          <a:xfrm>
            <a:off x="468313" y="188913"/>
            <a:ext cx="1008062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3244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/>
          <a:stretch>
            <a:fillRect/>
          </a:stretch>
        </p:blipFill>
        <p:spPr bwMode="auto">
          <a:xfrm>
            <a:off x="7308850" y="260350"/>
            <a:ext cx="1387475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23245" name="Group 13"/>
          <p:cNvGrpSpPr>
            <a:grpSpLocks/>
          </p:cNvGrpSpPr>
          <p:nvPr/>
        </p:nvGrpSpPr>
        <p:grpSpPr bwMode="auto">
          <a:xfrm>
            <a:off x="3489325" y="71438"/>
            <a:ext cx="2162175" cy="1773237"/>
            <a:chOff x="1655" y="1071"/>
            <a:chExt cx="2449" cy="1951"/>
          </a:xfrm>
        </p:grpSpPr>
        <p:sp>
          <p:nvSpPr>
            <p:cNvPr id="223246" name="Oval 14"/>
            <p:cNvSpPr>
              <a:spLocks noChangeArrowheads="1"/>
            </p:cNvSpPr>
            <p:nvPr/>
          </p:nvSpPr>
          <p:spPr bwMode="auto">
            <a:xfrm>
              <a:off x="1839" y="1512"/>
              <a:ext cx="2117" cy="128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3247" name="Oval 15"/>
            <p:cNvSpPr>
              <a:spLocks noChangeArrowheads="1"/>
            </p:cNvSpPr>
            <p:nvPr/>
          </p:nvSpPr>
          <p:spPr bwMode="auto">
            <a:xfrm>
              <a:off x="3025" y="1251"/>
              <a:ext cx="400" cy="50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223248" name="Picture 1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189" t="9276" r="20189" b="9276"/>
            <a:stretch>
              <a:fillRect/>
            </a:stretch>
          </p:blipFill>
          <p:spPr bwMode="auto">
            <a:xfrm>
              <a:off x="1655" y="1071"/>
              <a:ext cx="2449" cy="19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1331913" y="2289175"/>
            <a:ext cx="6408737" cy="4019550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83000"/>
              </a:lnSpc>
              <a:spcBef>
                <a:spcPct val="50000"/>
              </a:spcBef>
              <a:buClr>
                <a:srgbClr val="2A4A70"/>
              </a:buClr>
              <a:buFontTx/>
              <a:buNone/>
            </a:pPr>
            <a:r>
              <a:rPr lang="he-IL" sz="6000" b="1">
                <a:solidFill>
                  <a:srgbClr val="2A4A70"/>
                </a:solidFill>
              </a:rPr>
              <a:t>אחריות תאגידית</a:t>
            </a:r>
            <a:r>
              <a:rPr lang="he-IL" sz="3600" b="1">
                <a:solidFill>
                  <a:schemeClr val="tx1"/>
                </a:solidFill>
              </a:rPr>
              <a:t> </a:t>
            </a:r>
          </a:p>
          <a:p>
            <a:pPr algn="ctr" rtl="1">
              <a:lnSpc>
                <a:spcPct val="83000"/>
              </a:lnSpc>
              <a:spcBef>
                <a:spcPct val="50000"/>
              </a:spcBef>
              <a:buClr>
                <a:srgbClr val="2A4A70"/>
              </a:buClr>
              <a:buFontTx/>
              <a:buNone/>
            </a:pPr>
            <a:r>
              <a:rPr lang="he-IL" sz="3600" b="1">
                <a:solidFill>
                  <a:schemeClr val="tx1"/>
                </a:solidFill>
              </a:rPr>
              <a:t>כרטיס כניסה לשוק ההשקעות?</a:t>
            </a:r>
          </a:p>
          <a:p>
            <a:pPr lvl="1" rtl="1">
              <a:lnSpc>
                <a:spcPct val="83000"/>
              </a:lnSpc>
              <a:spcBef>
                <a:spcPct val="50000"/>
              </a:spcBef>
              <a:buClr>
                <a:srgbClr val="2A4A70"/>
              </a:buClr>
              <a:buFontTx/>
              <a:buNone/>
            </a:pPr>
            <a:r>
              <a:rPr lang="he-IL" sz="2000">
                <a:solidFill>
                  <a:schemeClr val="tx1"/>
                </a:solidFill>
              </a:rPr>
              <a:t>מנחה: דורית סלינגר – מנכ"ל </a:t>
            </a:r>
            <a:r>
              <a:rPr lang="en-US" sz="2000">
                <a:solidFill>
                  <a:schemeClr val="tx1"/>
                </a:solidFill>
              </a:rPr>
              <a:t>P</a:t>
            </a:r>
            <a:r>
              <a:rPr lang="he-IL" sz="2000">
                <a:solidFill>
                  <a:schemeClr val="tx1"/>
                </a:solidFill>
              </a:rPr>
              <a:t>&amp;</a:t>
            </a:r>
            <a:r>
              <a:rPr lang="en-US" sz="2000">
                <a:solidFill>
                  <a:schemeClr val="tx1"/>
                </a:solidFill>
              </a:rPr>
              <a:t>S</a:t>
            </a:r>
            <a:r>
              <a:rPr lang="he-IL" sz="2000">
                <a:solidFill>
                  <a:schemeClr val="tx1"/>
                </a:solidFill>
              </a:rPr>
              <a:t> מעלות</a:t>
            </a:r>
          </a:p>
          <a:p>
            <a:pPr lvl="2" indent="695325" rtl="1">
              <a:lnSpc>
                <a:spcPct val="83000"/>
              </a:lnSpc>
              <a:spcBef>
                <a:spcPct val="50000"/>
              </a:spcBef>
              <a:buClr>
                <a:srgbClr val="2A4A70"/>
              </a:buClr>
              <a:buFontTx/>
              <a:buChar char="•"/>
            </a:pPr>
            <a:r>
              <a:rPr lang="he-IL" sz="2000">
                <a:solidFill>
                  <a:schemeClr val="tx1"/>
                </a:solidFill>
              </a:rPr>
              <a:t>יעל אנדורן – מנהלת מיוחדת "עמיתים"</a:t>
            </a:r>
          </a:p>
          <a:p>
            <a:pPr lvl="2" indent="695325" rtl="1">
              <a:lnSpc>
                <a:spcPct val="83000"/>
              </a:lnSpc>
              <a:spcBef>
                <a:spcPct val="50000"/>
              </a:spcBef>
              <a:buClr>
                <a:srgbClr val="2A4A70"/>
              </a:buClr>
              <a:buFontTx/>
              <a:buChar char="•"/>
            </a:pPr>
            <a:r>
              <a:rPr lang="he-IL" sz="2000">
                <a:solidFill>
                  <a:schemeClr val="tx1"/>
                </a:solidFill>
              </a:rPr>
              <a:t>חגי עמית – דה מרקר</a:t>
            </a:r>
          </a:p>
          <a:p>
            <a:pPr lvl="2" indent="695325" rtl="1">
              <a:lnSpc>
                <a:spcPct val="83000"/>
              </a:lnSpc>
              <a:spcBef>
                <a:spcPct val="50000"/>
              </a:spcBef>
              <a:buClr>
                <a:srgbClr val="2A4A70"/>
              </a:buClr>
              <a:buFontTx/>
              <a:buChar char="•"/>
            </a:pPr>
            <a:r>
              <a:rPr lang="he-IL" sz="2000">
                <a:solidFill>
                  <a:schemeClr val="tx1"/>
                </a:solidFill>
              </a:rPr>
              <a:t>גליה שילה – כלכליסט</a:t>
            </a:r>
          </a:p>
          <a:p>
            <a:pPr lvl="2" indent="695325" rtl="1">
              <a:lnSpc>
                <a:spcPct val="83000"/>
              </a:lnSpc>
              <a:spcBef>
                <a:spcPct val="50000"/>
              </a:spcBef>
              <a:buClr>
                <a:srgbClr val="2A4A70"/>
              </a:buClr>
              <a:buFontTx/>
              <a:buChar char="•"/>
            </a:pPr>
            <a:r>
              <a:rPr lang="he-IL" sz="2000">
                <a:solidFill>
                  <a:schemeClr val="tx1"/>
                </a:solidFill>
              </a:rPr>
              <a:t>סופי שולמן – מעריב</a:t>
            </a:r>
          </a:p>
          <a:p>
            <a:pPr lvl="2" indent="695325" rtl="1">
              <a:lnSpc>
                <a:spcPct val="83000"/>
              </a:lnSpc>
              <a:spcBef>
                <a:spcPct val="50000"/>
              </a:spcBef>
              <a:buClr>
                <a:srgbClr val="2A4A70"/>
              </a:buClr>
              <a:buFontTx/>
              <a:buChar char="•"/>
            </a:pPr>
            <a:r>
              <a:rPr lang="he-IL" sz="2000">
                <a:solidFill>
                  <a:schemeClr val="tx1"/>
                </a:solidFill>
              </a:rPr>
              <a:t>עירית אבישר - גלובס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 |</a:t>
            </a:r>
            <a:r>
              <a:rPr lang="he-IL">
                <a:solidFill>
                  <a:srgbClr val="4D4D4D"/>
                </a:solidFill>
              </a:rPr>
              <a:t> </a:t>
            </a:r>
            <a:r>
              <a:rPr lang="he-IL"/>
              <a:t>שותפים</a:t>
            </a:r>
          </a:p>
        </p:txBody>
      </p:sp>
      <p:pic>
        <p:nvPicPr>
          <p:cNvPr id="5133" name="Picture 13" descr="maala08smal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5003800" cy="5732462"/>
          </a:xfrm>
          <a:prstGeom prst="rect">
            <a:avLst/>
          </a:prstGeom>
          <a:noFill/>
        </p:spPr>
      </p:pic>
      <p:sp>
        <p:nvSpPr>
          <p:cNvPr id="5138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341438"/>
            <a:ext cx="7200900" cy="3887787"/>
          </a:xfrm>
          <a:noFill/>
          <a:ln/>
        </p:spPr>
        <p:txBody>
          <a:bodyPr wrap="none"/>
          <a:lstStyle/>
          <a:p>
            <a:pPr>
              <a:lnSpc>
                <a:spcPct val="240000"/>
              </a:lnSpc>
            </a:pPr>
            <a:r>
              <a:rPr lang="en-US" sz="2000">
                <a:solidFill>
                  <a:srgbClr val="2A4A70"/>
                </a:solidFill>
              </a:rPr>
              <a:t> Standard &amp; Poor’s</a:t>
            </a:r>
            <a:r>
              <a:rPr lang="he-IL" sz="2000">
                <a:solidFill>
                  <a:srgbClr val="2A4A70"/>
                </a:solidFill>
              </a:rPr>
              <a:t>מעלות</a:t>
            </a:r>
            <a:r>
              <a:rPr lang="he-IL" sz="2000"/>
              <a:t> </a:t>
            </a:r>
            <a:r>
              <a:rPr lang="he-IL" sz="2000">
                <a:solidFill>
                  <a:schemeClr val="tx1"/>
                </a:solidFill>
              </a:rPr>
              <a:t>| תפעול</a:t>
            </a:r>
          </a:p>
          <a:p>
            <a:pPr>
              <a:lnSpc>
                <a:spcPct val="240000"/>
              </a:lnSpc>
            </a:pPr>
            <a:r>
              <a:rPr lang="he-IL" sz="2000">
                <a:solidFill>
                  <a:srgbClr val="2A4A70"/>
                </a:solidFill>
              </a:rPr>
              <a:t>מקינזי</a:t>
            </a:r>
            <a:r>
              <a:rPr lang="he-IL" sz="2000"/>
              <a:t> </a:t>
            </a:r>
            <a:r>
              <a:rPr lang="he-IL" sz="2000">
                <a:solidFill>
                  <a:schemeClr val="tx1"/>
                </a:solidFill>
              </a:rPr>
              <a:t>| מודל חישובי</a:t>
            </a:r>
          </a:p>
          <a:p>
            <a:pPr>
              <a:lnSpc>
                <a:spcPct val="240000"/>
              </a:lnSpc>
            </a:pPr>
            <a:r>
              <a:rPr lang="en-GB" sz="2000"/>
              <a:t> </a:t>
            </a:r>
            <a:r>
              <a:rPr lang="he-IL" sz="2000">
                <a:solidFill>
                  <a:srgbClr val="2A4A70"/>
                </a:solidFill>
              </a:rPr>
              <a:t>ארנסט &amp; יאנג</a:t>
            </a:r>
            <a:r>
              <a:rPr lang="he-IL" sz="2000"/>
              <a:t> </a:t>
            </a:r>
            <a:r>
              <a:rPr lang="he-IL" sz="2000">
                <a:solidFill>
                  <a:schemeClr val="tx1"/>
                </a:solidFill>
              </a:rPr>
              <a:t>|</a:t>
            </a:r>
            <a:r>
              <a:rPr lang="he-IL" sz="2000"/>
              <a:t>  </a:t>
            </a:r>
            <a:r>
              <a:rPr lang="he-IL" sz="2000">
                <a:solidFill>
                  <a:schemeClr val="tx1"/>
                </a:solidFill>
              </a:rPr>
              <a:t>ביקורת</a:t>
            </a:r>
          </a:p>
          <a:p>
            <a:pPr>
              <a:lnSpc>
                <a:spcPct val="240000"/>
              </a:lnSpc>
            </a:pPr>
            <a:r>
              <a:rPr lang="he-IL" sz="2000">
                <a:solidFill>
                  <a:srgbClr val="2A4A70"/>
                </a:solidFill>
              </a:rPr>
              <a:t>הבורסה לניירות ערך</a:t>
            </a:r>
            <a:r>
              <a:rPr lang="he-IL" sz="2000"/>
              <a:t> </a:t>
            </a:r>
            <a:r>
              <a:rPr lang="he-IL" sz="2000">
                <a:solidFill>
                  <a:schemeClr val="tx1"/>
                </a:solidFill>
              </a:rPr>
              <a:t>|  חישוב המדד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4D4D4D"/>
                </a:solidFill>
              </a:rPr>
              <a:t>דירוג מעלה | </a:t>
            </a:r>
            <a:r>
              <a:rPr lang="he-IL">
                <a:solidFill>
                  <a:srgbClr val="005F8E"/>
                </a:solidFill>
              </a:rPr>
              <a:t>הוועדה הציבורית</a:t>
            </a:r>
            <a:endParaRPr lang="en-US" b="0">
              <a:solidFill>
                <a:srgbClr val="005F8E"/>
              </a:solidFill>
            </a:endParaRP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250825" y="2500313"/>
            <a:ext cx="3455988" cy="4241800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851275" y="1125538"/>
            <a:ext cx="4752975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defTabSz="914400" rtl="1">
              <a:lnSpc>
                <a:spcPct val="100000"/>
              </a:lnSpc>
              <a:spcBef>
                <a:spcPct val="20000"/>
              </a:spcBef>
              <a:buClr>
                <a:srgbClr val="336699"/>
              </a:buClr>
              <a:buSzTx/>
              <a:buFontTx/>
              <a:buChar char="•"/>
            </a:pPr>
            <a:r>
              <a:rPr lang="he-IL" sz="2000" b="1">
                <a:solidFill>
                  <a:srgbClr val="000000"/>
                </a:solidFill>
              </a:rPr>
              <a:t>רועי ורמוס</a:t>
            </a:r>
            <a:r>
              <a:rPr lang="he-IL" sz="2000">
                <a:solidFill>
                  <a:srgbClr val="000000"/>
                </a:solidFill>
              </a:rPr>
              <a:t> </a:t>
            </a:r>
            <a:r>
              <a:rPr lang="he-IL" sz="1400" b="1">
                <a:solidFill>
                  <a:srgbClr val="336699"/>
                </a:solidFill>
              </a:rPr>
              <a:t>יו"ר הוועדה הציבורית</a:t>
            </a:r>
          </a:p>
          <a:p>
            <a:pPr marL="342900" indent="-342900" defTabSz="914400" rtl="1">
              <a:lnSpc>
                <a:spcPct val="90000"/>
              </a:lnSpc>
              <a:spcBef>
                <a:spcPct val="50000"/>
              </a:spcBef>
              <a:buClr>
                <a:srgbClr val="336699"/>
              </a:buClr>
              <a:buSzTx/>
              <a:buFontTx/>
              <a:buChar char="•"/>
            </a:pPr>
            <a:r>
              <a:rPr lang="he-IL" sz="2000" b="1">
                <a:solidFill>
                  <a:srgbClr val="000000"/>
                </a:solidFill>
              </a:rPr>
              <a:t>ד'ר עלי בוקשפן</a:t>
            </a:r>
            <a:r>
              <a:rPr lang="he-IL" sz="2000">
                <a:solidFill>
                  <a:srgbClr val="000000"/>
                </a:solidFill>
              </a:rPr>
              <a:t> </a:t>
            </a:r>
            <a:r>
              <a:rPr lang="he-IL" sz="1400">
                <a:solidFill>
                  <a:srgbClr val="336699"/>
                </a:solidFill>
              </a:rPr>
              <a:t>יו"ר ועדת ממשל תאגידי</a:t>
            </a:r>
            <a:r>
              <a:rPr lang="en-GB" sz="2000">
                <a:solidFill>
                  <a:srgbClr val="000000"/>
                </a:solidFill>
              </a:rPr>
              <a:t> </a:t>
            </a:r>
          </a:p>
          <a:p>
            <a:pPr marL="342900" indent="-342900" defTabSz="914400" rtl="1">
              <a:lnSpc>
                <a:spcPct val="90000"/>
              </a:lnSpc>
              <a:spcBef>
                <a:spcPct val="20000"/>
              </a:spcBef>
              <a:buClr>
                <a:srgbClr val="336699"/>
              </a:buClr>
              <a:buSzTx/>
              <a:buFontTx/>
              <a:buChar char="•"/>
            </a:pPr>
            <a:r>
              <a:rPr lang="he-IL" sz="2000" b="1">
                <a:solidFill>
                  <a:srgbClr val="000000"/>
                </a:solidFill>
              </a:rPr>
              <a:t>אהובה ינאי</a:t>
            </a:r>
            <a:r>
              <a:rPr lang="he-IL" sz="2000">
                <a:solidFill>
                  <a:srgbClr val="000000"/>
                </a:solidFill>
              </a:rPr>
              <a:t> </a:t>
            </a:r>
            <a:r>
              <a:rPr lang="he-IL" sz="1400">
                <a:solidFill>
                  <a:srgbClr val="336699"/>
                </a:solidFill>
              </a:rPr>
              <a:t>יו"ר ועדת מעורבות בקהילה</a:t>
            </a:r>
            <a:endParaRPr lang="en-GB" sz="1400">
              <a:solidFill>
                <a:srgbClr val="336699"/>
              </a:solidFill>
            </a:endParaRPr>
          </a:p>
          <a:p>
            <a:pPr marL="342900" indent="-342900" defTabSz="914400" rtl="1">
              <a:lnSpc>
                <a:spcPct val="90000"/>
              </a:lnSpc>
              <a:spcBef>
                <a:spcPct val="20000"/>
              </a:spcBef>
              <a:buClr>
                <a:srgbClr val="336699"/>
              </a:buClr>
              <a:buSzTx/>
              <a:buFontTx/>
              <a:buChar char="•"/>
            </a:pPr>
            <a:r>
              <a:rPr lang="he-IL" sz="2000" b="1">
                <a:solidFill>
                  <a:srgbClr val="000000"/>
                </a:solidFill>
              </a:rPr>
              <a:t>עו"ד אלונה שפר-קארו</a:t>
            </a:r>
            <a:r>
              <a:rPr lang="he-IL" sz="2000">
                <a:solidFill>
                  <a:srgbClr val="000000"/>
                </a:solidFill>
              </a:rPr>
              <a:t> </a:t>
            </a:r>
            <a:r>
              <a:rPr lang="he-IL" sz="1400">
                <a:solidFill>
                  <a:srgbClr val="336699"/>
                </a:solidFill>
              </a:rPr>
              <a:t>יו"ר וועדת איכות סביבה</a:t>
            </a:r>
            <a:r>
              <a:rPr lang="en-GB" sz="1400">
                <a:solidFill>
                  <a:srgbClr val="000000"/>
                </a:solidFill>
              </a:rPr>
              <a:t> </a:t>
            </a:r>
          </a:p>
          <a:p>
            <a:pPr marL="342900" indent="-342900" defTabSz="914400" rtl="1">
              <a:lnSpc>
                <a:spcPct val="90000"/>
              </a:lnSpc>
              <a:spcBef>
                <a:spcPct val="20000"/>
              </a:spcBef>
              <a:buClr>
                <a:srgbClr val="336699"/>
              </a:buClr>
              <a:buSzTx/>
              <a:buFontTx/>
              <a:buChar char="•"/>
            </a:pPr>
            <a:r>
              <a:rPr lang="he-IL" sz="2000" b="1">
                <a:solidFill>
                  <a:srgbClr val="000000"/>
                </a:solidFill>
              </a:rPr>
              <a:t>עו"ד אורנה לין</a:t>
            </a:r>
            <a:r>
              <a:rPr lang="he-IL" sz="2000">
                <a:solidFill>
                  <a:srgbClr val="000000"/>
                </a:solidFill>
              </a:rPr>
              <a:t> </a:t>
            </a:r>
            <a:r>
              <a:rPr lang="he-IL" sz="1400">
                <a:solidFill>
                  <a:srgbClr val="336699"/>
                </a:solidFill>
              </a:rPr>
              <a:t>יו"ר ועדת ס' עבודה וזכויות אדם</a:t>
            </a:r>
            <a:r>
              <a:rPr lang="en-GB" sz="1400">
                <a:solidFill>
                  <a:srgbClr val="000000"/>
                </a:solidFill>
              </a:rPr>
              <a:t> </a:t>
            </a:r>
          </a:p>
          <a:p>
            <a:pPr marL="342900" indent="-342900" defTabSz="914400" rtl="1">
              <a:lnSpc>
                <a:spcPct val="90000"/>
              </a:lnSpc>
              <a:spcBef>
                <a:spcPct val="20000"/>
              </a:spcBef>
              <a:buClr>
                <a:srgbClr val="336699"/>
              </a:buClr>
              <a:buSzTx/>
              <a:buFontTx/>
              <a:buChar char="•"/>
            </a:pPr>
            <a:r>
              <a:rPr lang="he-IL" sz="2000" b="1">
                <a:solidFill>
                  <a:srgbClr val="000000"/>
                </a:solidFill>
              </a:rPr>
              <a:t>השופט בדימוס שלמה שהם</a:t>
            </a:r>
            <a:r>
              <a:rPr lang="he-IL" sz="2000">
                <a:solidFill>
                  <a:srgbClr val="000000"/>
                </a:solidFill>
              </a:rPr>
              <a:t> </a:t>
            </a:r>
            <a:r>
              <a:rPr lang="he-IL" sz="1400">
                <a:solidFill>
                  <a:srgbClr val="336699"/>
                </a:solidFill>
              </a:rPr>
              <a:t>יו"ר וועדת אתיקה</a:t>
            </a:r>
            <a:r>
              <a:rPr lang="en-GB" sz="1400">
                <a:solidFill>
                  <a:srgbClr val="000000"/>
                </a:solidFill>
              </a:rPr>
              <a:t> </a:t>
            </a:r>
          </a:p>
          <a:p>
            <a:pPr marL="342900" indent="-342900" defTabSz="914400" rtl="1">
              <a:lnSpc>
                <a:spcPct val="100000"/>
              </a:lnSpc>
              <a:spcBef>
                <a:spcPct val="20000"/>
              </a:spcBef>
              <a:buClr>
                <a:srgbClr val="336699"/>
              </a:buClr>
              <a:buSzTx/>
              <a:buFontTx/>
              <a:buChar char="•"/>
            </a:pPr>
            <a:endParaRPr lang="en-GB" sz="1400">
              <a:solidFill>
                <a:srgbClr val="000000"/>
              </a:solidFill>
            </a:endParaRPr>
          </a:p>
          <a:p>
            <a:pPr marL="342900" indent="-342900" defTabSz="914400" rtl="1">
              <a:lnSpc>
                <a:spcPct val="70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אלה אלקלעי</a:t>
            </a:r>
          </a:p>
          <a:p>
            <a:pPr marL="342900" indent="-342900" defTabSz="914400" rtl="1">
              <a:lnSpc>
                <a:spcPct val="110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יעקב בורק</a:t>
            </a:r>
          </a:p>
          <a:p>
            <a:pPr marL="342900" indent="-342900" defTabSz="914400" rtl="1">
              <a:lnSpc>
                <a:spcPct val="110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ד'ר מיכל גל</a:t>
            </a:r>
            <a:r>
              <a:rPr lang="en-GB" b="1">
                <a:solidFill>
                  <a:srgbClr val="000000"/>
                </a:solidFill>
              </a:rPr>
              <a:t> </a:t>
            </a:r>
          </a:p>
          <a:p>
            <a:pPr marL="342900" indent="-342900" defTabSz="914400" rtl="1">
              <a:lnSpc>
                <a:spcPct val="110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ד'ר מיקי הרן</a:t>
            </a:r>
            <a:r>
              <a:rPr lang="en-GB">
                <a:solidFill>
                  <a:srgbClr val="000000"/>
                </a:solidFill>
              </a:rPr>
              <a:t> </a:t>
            </a:r>
          </a:p>
          <a:p>
            <a:pPr marL="342900" indent="-342900" defTabSz="914400" rtl="1">
              <a:lnSpc>
                <a:spcPct val="110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אבי זאבי</a:t>
            </a:r>
            <a:r>
              <a:rPr lang="en-GB">
                <a:solidFill>
                  <a:srgbClr val="000000"/>
                </a:solidFill>
              </a:rPr>
              <a:t> </a:t>
            </a:r>
          </a:p>
          <a:p>
            <a:pPr marL="342900" indent="-342900" defTabSz="914400" rtl="1">
              <a:lnSpc>
                <a:spcPct val="110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פרופ' אסא כשר</a:t>
            </a:r>
            <a:endParaRPr lang="en-US" b="1">
              <a:solidFill>
                <a:srgbClr val="000000"/>
              </a:solidFill>
            </a:endParaRPr>
          </a:p>
          <a:p>
            <a:pPr marL="342900" indent="-342900" defTabSz="914400" rtl="1">
              <a:lnSpc>
                <a:spcPct val="110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פרופ' בני לאוטרבך</a:t>
            </a:r>
            <a:endParaRPr lang="en-US" b="1">
              <a:solidFill>
                <a:srgbClr val="000000"/>
              </a:solidFill>
            </a:endParaRPr>
          </a:p>
          <a:p>
            <a:pPr marL="342900" indent="-342900" defTabSz="914400" rtl="1">
              <a:lnSpc>
                <a:spcPct val="110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רונן מלניק</a:t>
            </a:r>
            <a:r>
              <a:rPr lang="en-GB" b="1">
                <a:solidFill>
                  <a:srgbClr val="000000"/>
                </a:solidFill>
              </a:rPr>
              <a:t> </a:t>
            </a:r>
          </a:p>
          <a:p>
            <a:pPr marL="342900" indent="-342900" defTabSz="914400" rtl="1">
              <a:lnSpc>
                <a:spcPct val="110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שרי נוריאל</a:t>
            </a:r>
            <a:endParaRPr lang="en-GB" b="1">
              <a:solidFill>
                <a:srgbClr val="000000"/>
              </a:solidFill>
            </a:endParaRPr>
          </a:p>
          <a:p>
            <a:pPr marL="342900" indent="-342900" defTabSz="914400" rtl="1">
              <a:lnSpc>
                <a:spcPct val="110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עו"ד אורי סלונים</a:t>
            </a: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348038" y="3357563"/>
            <a:ext cx="29210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rtl="1">
              <a:lnSpc>
                <a:spcPct val="122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אבי ערמוני </a:t>
            </a:r>
            <a:endParaRPr lang="en-US" b="1">
              <a:solidFill>
                <a:srgbClr val="000000"/>
              </a:solidFill>
            </a:endParaRPr>
          </a:p>
          <a:p>
            <a:pPr marL="342900" indent="-342900" defTabSz="914400" rtl="1">
              <a:lnSpc>
                <a:spcPct val="122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ארני פטרושקה </a:t>
            </a:r>
            <a:endParaRPr lang="en-US" b="1">
              <a:solidFill>
                <a:srgbClr val="000000"/>
              </a:solidFill>
            </a:endParaRPr>
          </a:p>
          <a:p>
            <a:pPr marL="342900" indent="-342900" defTabSz="914400" rtl="1">
              <a:lnSpc>
                <a:spcPct val="122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ד'ר דינה פלדמן</a:t>
            </a:r>
          </a:p>
          <a:p>
            <a:pPr marL="342900" indent="-342900" defTabSz="914400" rtl="1">
              <a:lnSpc>
                <a:spcPct val="122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ד'ר אורן פרז</a:t>
            </a:r>
            <a:r>
              <a:rPr lang="he-IL">
                <a:solidFill>
                  <a:srgbClr val="000000"/>
                </a:solidFill>
              </a:rPr>
              <a:t> </a:t>
            </a:r>
            <a:endParaRPr lang="en-GB">
              <a:solidFill>
                <a:srgbClr val="000000"/>
              </a:solidFill>
            </a:endParaRPr>
          </a:p>
          <a:p>
            <a:pPr marL="342900" indent="-342900" defTabSz="914400" rtl="1">
              <a:lnSpc>
                <a:spcPct val="122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נגה קינן</a:t>
            </a:r>
            <a:r>
              <a:rPr lang="en-GB" b="1">
                <a:solidFill>
                  <a:srgbClr val="000000"/>
                </a:solidFill>
              </a:rPr>
              <a:t> </a:t>
            </a:r>
          </a:p>
          <a:p>
            <a:pPr marL="342900" indent="-342900" defTabSz="914400" rtl="1">
              <a:lnSpc>
                <a:spcPct val="122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ניר קנטור</a:t>
            </a:r>
            <a:endParaRPr lang="en-GB" b="1">
              <a:solidFill>
                <a:srgbClr val="000000"/>
              </a:solidFill>
            </a:endParaRPr>
          </a:p>
          <a:p>
            <a:pPr marL="342900" indent="-342900" defTabSz="914400" rtl="1">
              <a:lnSpc>
                <a:spcPct val="122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משה רונן</a:t>
            </a:r>
            <a:r>
              <a:rPr lang="en-GB">
                <a:solidFill>
                  <a:srgbClr val="000000"/>
                </a:solidFill>
              </a:rPr>
              <a:t> </a:t>
            </a:r>
          </a:p>
          <a:p>
            <a:pPr marL="342900" indent="-342900" defTabSz="914400" rtl="1">
              <a:lnSpc>
                <a:spcPct val="122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יהודה שגב</a:t>
            </a:r>
            <a:r>
              <a:rPr lang="en-GB" b="1">
                <a:solidFill>
                  <a:srgbClr val="000000"/>
                </a:solidFill>
              </a:rPr>
              <a:t> </a:t>
            </a:r>
          </a:p>
          <a:p>
            <a:pPr marL="342900" indent="-342900" defTabSz="914400" rtl="1">
              <a:lnSpc>
                <a:spcPct val="122000"/>
              </a:lnSpc>
              <a:buClr>
                <a:srgbClr val="336699"/>
              </a:buClr>
              <a:buSzTx/>
              <a:buFontTx/>
              <a:buChar char="•"/>
            </a:pPr>
            <a:r>
              <a:rPr lang="he-IL" b="1">
                <a:solidFill>
                  <a:srgbClr val="000000"/>
                </a:solidFill>
              </a:rPr>
              <a:t>פרופ' גבריאלה שלו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384175" y="3213100"/>
            <a:ext cx="29622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rtl="1">
              <a:lnSpc>
                <a:spcPct val="110000"/>
              </a:lnSpc>
              <a:spcBef>
                <a:spcPct val="20000"/>
              </a:spcBef>
              <a:buClr>
                <a:srgbClr val="203854"/>
              </a:buClr>
              <a:buSzTx/>
              <a:buFontTx/>
              <a:buChar char="•"/>
            </a:pPr>
            <a:r>
              <a:rPr lang="he-IL" sz="1600" b="1">
                <a:solidFill>
                  <a:schemeClr val="tx1"/>
                </a:solidFill>
              </a:rPr>
              <a:t>מייק אבנר </a:t>
            </a:r>
            <a:r>
              <a:rPr lang="he-IL" sz="1600">
                <a:solidFill>
                  <a:srgbClr val="336699"/>
                </a:solidFill>
              </a:rPr>
              <a:t>שטראוס גרופ</a:t>
            </a:r>
            <a:endParaRPr lang="en-US" sz="1600">
              <a:solidFill>
                <a:srgbClr val="336699"/>
              </a:solidFill>
            </a:endParaRPr>
          </a:p>
          <a:p>
            <a:pPr marL="342900" indent="-342900" defTabSz="914400" rtl="1">
              <a:lnSpc>
                <a:spcPct val="110000"/>
              </a:lnSpc>
              <a:spcBef>
                <a:spcPct val="20000"/>
              </a:spcBef>
              <a:buClr>
                <a:srgbClr val="203854"/>
              </a:buClr>
              <a:buSzTx/>
              <a:buFontTx/>
              <a:buChar char="•"/>
            </a:pPr>
            <a:r>
              <a:rPr lang="he-IL" sz="1600" b="1">
                <a:solidFill>
                  <a:schemeClr val="tx1"/>
                </a:solidFill>
              </a:rPr>
              <a:t>רן בוקשפן  </a:t>
            </a:r>
            <a:r>
              <a:rPr lang="he-IL" sz="1600">
                <a:solidFill>
                  <a:srgbClr val="336699"/>
                </a:solidFill>
              </a:rPr>
              <a:t>ברן</a:t>
            </a:r>
            <a:endParaRPr lang="en-US" sz="1600">
              <a:solidFill>
                <a:srgbClr val="336699"/>
              </a:solidFill>
            </a:endParaRPr>
          </a:p>
          <a:p>
            <a:pPr marL="342900" indent="-342900" defTabSz="914400" rtl="1">
              <a:lnSpc>
                <a:spcPct val="110000"/>
              </a:lnSpc>
              <a:spcBef>
                <a:spcPct val="20000"/>
              </a:spcBef>
              <a:buClr>
                <a:srgbClr val="203854"/>
              </a:buClr>
              <a:buSzTx/>
              <a:buFontTx/>
              <a:buChar char="•"/>
            </a:pPr>
            <a:r>
              <a:rPr lang="he-IL" sz="1600" b="1">
                <a:solidFill>
                  <a:schemeClr val="tx1"/>
                </a:solidFill>
              </a:rPr>
              <a:t>ליאור בן ארצי </a:t>
            </a:r>
            <a:r>
              <a:rPr lang="he-IL" sz="1600">
                <a:solidFill>
                  <a:srgbClr val="336699"/>
                </a:solidFill>
              </a:rPr>
              <a:t>מי עדן</a:t>
            </a:r>
            <a:endParaRPr lang="en-US" sz="1600">
              <a:solidFill>
                <a:srgbClr val="336699"/>
              </a:solidFill>
            </a:endParaRPr>
          </a:p>
          <a:p>
            <a:pPr marL="342900" indent="-342900" defTabSz="914400" rtl="1">
              <a:lnSpc>
                <a:spcPct val="110000"/>
              </a:lnSpc>
              <a:spcBef>
                <a:spcPct val="20000"/>
              </a:spcBef>
              <a:buClr>
                <a:srgbClr val="203854"/>
              </a:buClr>
              <a:buSzTx/>
              <a:buFontTx/>
              <a:buChar char="•"/>
            </a:pPr>
            <a:r>
              <a:rPr lang="he-IL" sz="1600" b="1">
                <a:solidFill>
                  <a:schemeClr val="tx1"/>
                </a:solidFill>
              </a:rPr>
              <a:t>דוד ברלב </a:t>
            </a:r>
            <a:r>
              <a:rPr lang="he-IL" sz="1600">
                <a:solidFill>
                  <a:srgbClr val="336699"/>
                </a:solidFill>
              </a:rPr>
              <a:t>בנק לאומי</a:t>
            </a:r>
            <a:endParaRPr lang="en-US" sz="1600">
              <a:solidFill>
                <a:srgbClr val="336699"/>
              </a:solidFill>
            </a:endParaRPr>
          </a:p>
          <a:p>
            <a:pPr marL="342900" indent="-342900" defTabSz="914400" rtl="1">
              <a:lnSpc>
                <a:spcPct val="110000"/>
              </a:lnSpc>
              <a:spcBef>
                <a:spcPct val="20000"/>
              </a:spcBef>
              <a:buClr>
                <a:srgbClr val="203854"/>
              </a:buClr>
              <a:buSzTx/>
              <a:buFontTx/>
              <a:buChar char="•"/>
            </a:pPr>
            <a:r>
              <a:rPr lang="he-IL" sz="1600" b="1">
                <a:solidFill>
                  <a:schemeClr val="tx1"/>
                </a:solidFill>
              </a:rPr>
              <a:t>אמנון גדעון </a:t>
            </a:r>
            <a:r>
              <a:rPr lang="he-IL" sz="1600">
                <a:solidFill>
                  <a:srgbClr val="336699"/>
                </a:solidFill>
              </a:rPr>
              <a:t>בנק דיסקונט</a:t>
            </a:r>
            <a:r>
              <a:rPr lang="he-IL" sz="1600" b="1">
                <a:solidFill>
                  <a:schemeClr val="tx1"/>
                </a:solidFill>
              </a:rPr>
              <a:t> </a:t>
            </a:r>
            <a:endParaRPr lang="en-US" sz="1600" b="1">
              <a:solidFill>
                <a:schemeClr val="tx1"/>
              </a:solidFill>
            </a:endParaRPr>
          </a:p>
          <a:p>
            <a:pPr marL="342900" indent="-342900" defTabSz="914400" rtl="1">
              <a:lnSpc>
                <a:spcPct val="110000"/>
              </a:lnSpc>
              <a:spcBef>
                <a:spcPct val="20000"/>
              </a:spcBef>
              <a:buClr>
                <a:srgbClr val="203854"/>
              </a:buClr>
              <a:buSzTx/>
              <a:buFontTx/>
              <a:buChar char="•"/>
            </a:pPr>
            <a:r>
              <a:rPr lang="he-IL" sz="1600" b="1">
                <a:solidFill>
                  <a:schemeClr val="tx1"/>
                </a:solidFill>
              </a:rPr>
              <a:t>יהודה פורת </a:t>
            </a:r>
            <a:r>
              <a:rPr lang="he-IL" sz="1600">
                <a:solidFill>
                  <a:srgbClr val="336699"/>
                </a:solidFill>
              </a:rPr>
              <a:t>מוטורולה ישראל </a:t>
            </a:r>
            <a:endParaRPr lang="en-US" sz="1600">
              <a:solidFill>
                <a:srgbClr val="336699"/>
              </a:solidFill>
            </a:endParaRPr>
          </a:p>
          <a:p>
            <a:pPr marL="342900" indent="-342900" defTabSz="914400" rtl="1">
              <a:lnSpc>
                <a:spcPct val="110000"/>
              </a:lnSpc>
              <a:spcBef>
                <a:spcPct val="20000"/>
              </a:spcBef>
              <a:buClr>
                <a:srgbClr val="203854"/>
              </a:buClr>
              <a:buSzTx/>
              <a:buFontTx/>
              <a:buChar char="•"/>
            </a:pPr>
            <a:r>
              <a:rPr lang="he-IL" sz="1600" b="1">
                <a:solidFill>
                  <a:schemeClr val="tx1"/>
                </a:solidFill>
              </a:rPr>
              <a:t>דורון קלאוזנר </a:t>
            </a:r>
            <a:r>
              <a:rPr lang="he-IL" sz="1600">
                <a:solidFill>
                  <a:srgbClr val="336699"/>
                </a:solidFill>
              </a:rPr>
              <a:t>בנק הפועלים </a:t>
            </a:r>
            <a:endParaRPr lang="en-US" sz="1600">
              <a:solidFill>
                <a:srgbClr val="336699"/>
              </a:solidFill>
            </a:endParaRPr>
          </a:p>
          <a:p>
            <a:pPr marL="342900" indent="-342900" defTabSz="914400" rtl="1">
              <a:lnSpc>
                <a:spcPct val="110000"/>
              </a:lnSpc>
              <a:spcBef>
                <a:spcPct val="20000"/>
              </a:spcBef>
              <a:buClr>
                <a:srgbClr val="203854"/>
              </a:buClr>
              <a:buSzTx/>
              <a:buFontTx/>
              <a:buChar char="•"/>
            </a:pPr>
            <a:r>
              <a:rPr lang="he-IL" sz="1600" b="1">
                <a:solidFill>
                  <a:schemeClr val="tx1"/>
                </a:solidFill>
              </a:rPr>
              <a:t>גזי קפלן </a:t>
            </a:r>
            <a:r>
              <a:rPr lang="he-IL" sz="1600">
                <a:solidFill>
                  <a:srgbClr val="336699"/>
                </a:solidFill>
              </a:rPr>
              <a:t>אסם</a:t>
            </a:r>
            <a:endParaRPr lang="en-US" sz="1600">
              <a:solidFill>
                <a:srgbClr val="336699"/>
              </a:solidFill>
            </a:endParaRPr>
          </a:p>
          <a:p>
            <a:pPr marL="342900" indent="-342900" defTabSz="914400" rtl="1">
              <a:lnSpc>
                <a:spcPct val="110000"/>
              </a:lnSpc>
              <a:spcBef>
                <a:spcPct val="20000"/>
              </a:spcBef>
              <a:buClr>
                <a:srgbClr val="203854"/>
              </a:buClr>
              <a:buSzTx/>
              <a:buFontTx/>
              <a:buChar char="•"/>
            </a:pPr>
            <a:r>
              <a:rPr lang="he-IL" sz="1600" b="1">
                <a:solidFill>
                  <a:schemeClr val="tx1"/>
                </a:solidFill>
              </a:rPr>
              <a:t>מוטי קרן </a:t>
            </a:r>
            <a:r>
              <a:rPr lang="he-IL" sz="1600">
                <a:solidFill>
                  <a:srgbClr val="336699"/>
                </a:solidFill>
              </a:rPr>
              <a:t>יוניליוור ישראל</a:t>
            </a:r>
            <a:r>
              <a:rPr lang="he-IL" sz="1600" b="1">
                <a:solidFill>
                  <a:schemeClr val="tx1"/>
                </a:solidFill>
              </a:rPr>
              <a:t> </a:t>
            </a:r>
            <a:endParaRPr lang="en-US" sz="1600" b="1">
              <a:solidFill>
                <a:schemeClr val="tx1"/>
              </a:solidFill>
            </a:endParaRPr>
          </a:p>
          <a:p>
            <a:pPr marL="342900" indent="-342900" defTabSz="914400" rtl="1">
              <a:lnSpc>
                <a:spcPct val="110000"/>
              </a:lnSpc>
              <a:spcBef>
                <a:spcPct val="20000"/>
              </a:spcBef>
              <a:buClr>
                <a:srgbClr val="203854"/>
              </a:buClr>
              <a:buSzTx/>
              <a:buFontTx/>
              <a:buChar char="•"/>
            </a:pPr>
            <a:r>
              <a:rPr lang="he-IL" sz="1600" b="1">
                <a:solidFill>
                  <a:schemeClr val="tx1"/>
                </a:solidFill>
              </a:rPr>
              <a:t>איציק תמיר </a:t>
            </a:r>
            <a:r>
              <a:rPr lang="he-IL" sz="1600">
                <a:solidFill>
                  <a:srgbClr val="336699"/>
                </a:solidFill>
              </a:rPr>
              <a:t>החברה המרכזית לייצור משקאות קלים</a:t>
            </a:r>
            <a:endParaRPr lang="en-US" sz="1600">
              <a:solidFill>
                <a:srgbClr val="336699"/>
              </a:solidFill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22263" y="2609850"/>
            <a:ext cx="3302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e-IL" b="1">
                <a:solidFill>
                  <a:srgbClr val="2A4A70"/>
                </a:solidFill>
              </a:rPr>
              <a:t>נציגי החברות המובילות</a:t>
            </a:r>
          </a:p>
          <a:p>
            <a:pPr algn="ctr"/>
            <a:r>
              <a:rPr lang="he-IL" b="1">
                <a:solidFill>
                  <a:srgbClr val="2A4A70"/>
                </a:solidFill>
              </a:rPr>
              <a:t> בדירוג 2007</a:t>
            </a:r>
            <a:endParaRPr lang="en-US" b="1">
              <a:solidFill>
                <a:srgbClr val="2A4A7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2" name="AutoShape 10"/>
          <p:cNvSpPr>
            <a:spLocks noChangeArrowheads="1"/>
          </p:cNvSpPr>
          <p:nvPr/>
        </p:nvSpPr>
        <p:spPr bwMode="auto">
          <a:xfrm>
            <a:off x="323850" y="981075"/>
            <a:ext cx="3887788" cy="5378450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ומדד מעלה</a:t>
            </a:r>
            <a:r>
              <a:rPr lang="he-IL">
                <a:solidFill>
                  <a:srgbClr val="4D4D4D"/>
                </a:solidFill>
              </a:rPr>
              <a:t> </a:t>
            </a:r>
            <a:r>
              <a:rPr lang="he-IL">
                <a:solidFill>
                  <a:srgbClr val="005F8E"/>
                </a:solidFill>
              </a:rPr>
              <a:t>| תנאי סף</a:t>
            </a:r>
            <a:endParaRPr lang="en-US">
              <a:solidFill>
                <a:srgbClr val="4D4D4D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68313" y="963613"/>
            <a:ext cx="35274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12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 b="1">
                <a:solidFill>
                  <a:srgbClr val="005F8E"/>
                </a:solidFill>
              </a:rPr>
              <a:t>מדד מעלה </a:t>
            </a:r>
          </a:p>
          <a:p>
            <a:pPr algn="ctr" rtl="1">
              <a:lnSpc>
                <a:spcPct val="9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 b="1">
                <a:solidFill>
                  <a:srgbClr val="005F8E"/>
                </a:solidFill>
              </a:rPr>
              <a:t>בבורסה לניירות ערך</a:t>
            </a:r>
          </a:p>
          <a:p>
            <a:pPr algn="ctr" rtl="1">
              <a:lnSpc>
                <a:spcPct val="9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endParaRPr lang="he-IL" sz="2400" b="1">
              <a:solidFill>
                <a:srgbClr val="005F8E"/>
              </a:solidFill>
            </a:endParaRPr>
          </a:p>
          <a:p>
            <a:pPr algn="ctr" rtl="1">
              <a:lnSpc>
                <a:spcPct val="9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endParaRPr lang="he-IL" sz="2400" b="1">
              <a:solidFill>
                <a:srgbClr val="005F8E"/>
              </a:solidFill>
            </a:endParaRPr>
          </a:p>
          <a:p>
            <a:pPr algn="ctr" rtl="1">
              <a:lnSpc>
                <a:spcPct val="9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endParaRPr lang="en-GB" sz="2400" b="1">
              <a:solidFill>
                <a:srgbClr val="005F8E"/>
              </a:solidFill>
            </a:endParaRPr>
          </a:p>
          <a:p>
            <a:pPr rtl="1">
              <a:lnSpc>
                <a:spcPct val="14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en-GB" sz="2400">
                <a:solidFill>
                  <a:srgbClr val="4D4D4D"/>
                </a:solidFill>
              </a:rPr>
              <a:t> </a:t>
            </a:r>
            <a:r>
              <a:rPr lang="en-GB" sz="2400">
                <a:solidFill>
                  <a:schemeClr val="tx1"/>
                </a:solidFill>
              </a:rPr>
              <a:t>20   </a:t>
            </a:r>
            <a:r>
              <a:rPr lang="he-IL" sz="2400">
                <a:solidFill>
                  <a:schemeClr val="tx1"/>
                </a:solidFill>
              </a:rPr>
              <a:t>חברות </a:t>
            </a:r>
          </a:p>
          <a:p>
            <a:pPr rtl="1">
              <a:lnSpc>
                <a:spcPct val="14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he-IL" sz="2400">
                <a:solidFill>
                  <a:schemeClr val="tx1"/>
                </a:solidFill>
              </a:rPr>
              <a:t>  בראש דירוג </a:t>
            </a:r>
          </a:p>
          <a:p>
            <a:pPr marL="266700" lvl="1" rtl="1">
              <a:lnSpc>
                <a:spcPct val="14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>
                <a:solidFill>
                  <a:schemeClr val="tx1"/>
                </a:solidFill>
              </a:rPr>
              <a:t>החברות הציבוריות </a:t>
            </a:r>
            <a:r>
              <a:rPr lang="en-GB" sz="2400">
                <a:solidFill>
                  <a:schemeClr val="tx1"/>
                </a:solidFill>
              </a:rPr>
              <a:t> </a:t>
            </a:r>
          </a:p>
          <a:p>
            <a:pPr rtl="1">
              <a:lnSpc>
                <a:spcPct val="14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Char char="•"/>
            </a:pPr>
            <a:r>
              <a:rPr lang="en-GB" sz="2400">
                <a:solidFill>
                  <a:schemeClr val="tx1"/>
                </a:solidFill>
              </a:rPr>
              <a:t> </a:t>
            </a:r>
            <a:r>
              <a:rPr lang="he-IL" sz="2400">
                <a:solidFill>
                  <a:schemeClr val="tx1"/>
                </a:solidFill>
              </a:rPr>
              <a:t> עומדות בתנאי הסף של  </a:t>
            </a:r>
          </a:p>
          <a:p>
            <a:pPr rtl="1">
              <a:lnSpc>
                <a:spcPct val="140000"/>
              </a:lnSpc>
              <a:spcBef>
                <a:spcPct val="20000"/>
              </a:spcBef>
              <a:buClr>
                <a:srgbClr val="2A4A70"/>
              </a:buClr>
              <a:buSzTx/>
              <a:buFontTx/>
              <a:buNone/>
            </a:pPr>
            <a:r>
              <a:rPr lang="he-IL" sz="2400">
                <a:solidFill>
                  <a:schemeClr val="tx1"/>
                </a:solidFill>
              </a:rPr>
              <a:t>   מדד ת"א 100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36198" name="AutoShape 6"/>
          <p:cNvSpPr>
            <a:spLocks noChangeArrowheads="1"/>
          </p:cNvSpPr>
          <p:nvPr/>
        </p:nvSpPr>
        <p:spPr bwMode="auto">
          <a:xfrm>
            <a:off x="4932363" y="985838"/>
            <a:ext cx="3887787" cy="5322887"/>
          </a:xfrm>
          <a:prstGeom prst="roundRect">
            <a:avLst>
              <a:gd name="adj" fmla="val 3755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35600" y="981075"/>
            <a:ext cx="3251200" cy="5145088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endParaRPr lang="en-GB">
              <a:solidFill>
                <a:srgbClr val="005F8E"/>
              </a:solidFill>
            </a:endParaRPr>
          </a:p>
          <a:p>
            <a:pPr>
              <a:lnSpc>
                <a:spcPct val="110000"/>
              </a:lnSpc>
            </a:pPr>
            <a:r>
              <a:rPr lang="he-IL" b="0">
                <a:solidFill>
                  <a:schemeClr val="tx1"/>
                </a:solidFill>
              </a:rPr>
              <a:t>חברות הנסחרות במדד ת"א 100 (2007-08)‏</a:t>
            </a:r>
            <a:endParaRPr lang="en-GB" b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he-IL" b="0">
                <a:solidFill>
                  <a:schemeClr val="tx1"/>
                </a:solidFill>
              </a:rPr>
              <a:t>מחזור הכנסות מעל 100$ מיליון </a:t>
            </a:r>
            <a:r>
              <a:rPr lang="en-GB" b="0">
                <a:solidFill>
                  <a:schemeClr val="tx1"/>
                </a:solidFill>
              </a:rPr>
              <a:t>(D&amp;B)</a:t>
            </a:r>
            <a:r>
              <a:rPr lang="he-IL" b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he-IL" b="0"/>
              <a:t>שירותים ומסחר</a:t>
            </a:r>
          </a:p>
          <a:p>
            <a:pPr lvl="1">
              <a:lnSpc>
                <a:spcPct val="110000"/>
              </a:lnSpc>
            </a:pPr>
            <a:r>
              <a:rPr lang="he-IL" b="0"/>
              <a:t>ביטוח</a:t>
            </a:r>
          </a:p>
          <a:p>
            <a:pPr lvl="1">
              <a:lnSpc>
                <a:spcPct val="110000"/>
              </a:lnSpc>
            </a:pPr>
            <a:r>
              <a:rPr lang="he-IL" b="0"/>
              <a:t>תעשייה</a:t>
            </a:r>
          </a:p>
          <a:p>
            <a:pPr lvl="1">
              <a:lnSpc>
                <a:spcPct val="110000"/>
              </a:lnSpc>
            </a:pPr>
            <a:r>
              <a:rPr lang="he-IL" b="0"/>
              <a:t>בנייה ותשתית </a:t>
            </a:r>
            <a:r>
              <a:rPr lang="en-GB" b="0"/>
              <a:t> </a:t>
            </a:r>
            <a:r>
              <a:rPr lang="he-IL" b="0"/>
              <a:t>‏</a:t>
            </a:r>
            <a:endParaRPr lang="en-GB" b="0"/>
          </a:p>
          <a:p>
            <a:pPr>
              <a:lnSpc>
                <a:spcPct val="110000"/>
              </a:lnSpc>
            </a:pPr>
            <a:r>
              <a:rPr lang="he-IL" b="0">
                <a:solidFill>
                  <a:schemeClr val="tx1"/>
                </a:solidFill>
              </a:rPr>
              <a:t>חברות שדורגו בשנה הקודמת</a:t>
            </a:r>
          </a:p>
          <a:p>
            <a:pPr>
              <a:lnSpc>
                <a:spcPct val="110000"/>
              </a:lnSpc>
            </a:pPr>
            <a:endParaRPr lang="en-GB" b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en-GB"/>
          </a:p>
        </p:txBody>
      </p:sp>
      <p:pic>
        <p:nvPicPr>
          <p:cNvPr id="136204" name="Picture 12" descr="Burs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916113"/>
            <a:ext cx="1677988" cy="1160462"/>
          </a:xfrm>
          <a:prstGeom prst="rect">
            <a:avLst/>
          </a:prstGeom>
          <a:noFill/>
        </p:spPr>
      </p:pic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5867400" y="1052513"/>
            <a:ext cx="18716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400" b="1">
                <a:solidFill>
                  <a:srgbClr val="005F8E"/>
                </a:solidFill>
              </a:rPr>
              <a:t>דירוג מעלה</a:t>
            </a:r>
            <a:endParaRPr lang="en-US" sz="2400" b="1">
              <a:solidFill>
                <a:srgbClr val="005F8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מעלה</a:t>
            </a:r>
            <a:r>
              <a:rPr lang="he-IL"/>
              <a:t> </a:t>
            </a:r>
            <a:r>
              <a:rPr lang="he-IL">
                <a:solidFill>
                  <a:schemeClr val="tx1"/>
                </a:solidFill>
              </a:rPr>
              <a:t>2008</a:t>
            </a:r>
            <a:r>
              <a:rPr lang="he-IL"/>
              <a:t> | עיקרי שינויים</a:t>
            </a: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908050"/>
            <a:ext cx="8507412" cy="5545138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he-IL">
                <a:solidFill>
                  <a:srgbClr val="2A4A70"/>
                </a:solidFill>
              </a:rPr>
              <a:t>ממשל תאגידי</a:t>
            </a:r>
            <a:r>
              <a:rPr lang="he-IL"/>
              <a:t>  |  פרק חדש מבוסס על דו"ח גושן</a:t>
            </a:r>
          </a:p>
          <a:p>
            <a:pPr lvl="2">
              <a:lnSpc>
                <a:spcPct val="80000"/>
              </a:lnSpc>
            </a:pPr>
            <a:r>
              <a:rPr lang="he-IL" sz="2200" b="0"/>
              <a:t>הרכב ועבודת הדירקטוריון וועדת הביקורת </a:t>
            </a:r>
          </a:p>
          <a:p>
            <a:pPr lvl="2">
              <a:lnSpc>
                <a:spcPct val="80000"/>
              </a:lnSpc>
            </a:pPr>
            <a:r>
              <a:rPr lang="he-IL" sz="2200" b="0"/>
              <a:t>דיווח חברתי - סביבתי ובקרת דירקטוריון</a:t>
            </a:r>
            <a:r>
              <a:rPr lang="he-IL" b="0"/>
              <a:t> </a:t>
            </a:r>
          </a:p>
          <a:p>
            <a:pPr lvl="1">
              <a:lnSpc>
                <a:spcPct val="0"/>
              </a:lnSpc>
            </a:pPr>
            <a:endParaRPr lang="he-IL">
              <a:solidFill>
                <a:srgbClr val="2A4A70"/>
              </a:solidFill>
            </a:endParaRPr>
          </a:p>
          <a:p>
            <a:pPr lvl="1">
              <a:lnSpc>
                <a:spcPct val="140000"/>
              </a:lnSpc>
              <a:buFontTx/>
              <a:buNone/>
            </a:pPr>
            <a:r>
              <a:rPr lang="he-IL">
                <a:solidFill>
                  <a:srgbClr val="2A4A70"/>
                </a:solidFill>
              </a:rPr>
              <a:t>זכויות אדם וסביבת עבודה</a:t>
            </a:r>
            <a:r>
              <a:rPr lang="he-IL"/>
              <a:t> | עדכון מקיף</a:t>
            </a:r>
          </a:p>
          <a:p>
            <a:pPr lvl="2">
              <a:lnSpc>
                <a:spcPct val="90000"/>
              </a:lnSpc>
            </a:pPr>
            <a:r>
              <a:rPr lang="he-IL" sz="2200" b="0"/>
              <a:t>מניעת הטרדה מינית</a:t>
            </a:r>
          </a:p>
          <a:p>
            <a:pPr lvl="2">
              <a:lnSpc>
                <a:spcPct val="90000"/>
              </a:lnSpc>
            </a:pPr>
            <a:r>
              <a:rPr lang="he-IL" sz="2200" b="0"/>
              <a:t>גיוס עובדים עם מוגבלויות וממגזרי מיעוטים – מדיניות טיפול</a:t>
            </a:r>
          </a:p>
          <a:p>
            <a:pPr lvl="2"/>
            <a:r>
              <a:rPr lang="he-IL" sz="2200" b="0"/>
              <a:t>זכויות עובדים המועסקים ע"י קבלני משנה</a:t>
            </a:r>
          </a:p>
          <a:p>
            <a:pPr lvl="2"/>
            <a:r>
              <a:rPr lang="he-IL" sz="2200" b="0"/>
              <a:t>עמידה בחוקי חיילים משוחררים</a:t>
            </a:r>
          </a:p>
          <a:p>
            <a:pPr lvl="2"/>
            <a:r>
              <a:rPr lang="he-IL" sz="2200" b="0"/>
              <a:t>פיתוח הון אנושי</a:t>
            </a:r>
            <a:endParaRPr lang="en-GB" sz="2200" b="0"/>
          </a:p>
          <a:p>
            <a:pPr lvl="1">
              <a:lnSpc>
                <a:spcPct val="20000"/>
              </a:lnSpc>
              <a:spcBef>
                <a:spcPct val="0"/>
              </a:spcBef>
            </a:pPr>
            <a:endParaRPr lang="he-IL" sz="2200">
              <a:solidFill>
                <a:srgbClr val="2A4A70"/>
              </a:solidFill>
            </a:endParaRPr>
          </a:p>
          <a:p>
            <a:pPr lvl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he-IL">
                <a:solidFill>
                  <a:srgbClr val="2A4A70"/>
                </a:solidFill>
              </a:rPr>
              <a:t>איכות סביבה</a:t>
            </a:r>
          </a:p>
          <a:p>
            <a:pPr lvl="2">
              <a:lnSpc>
                <a:spcPct val="90000"/>
              </a:lnSpc>
            </a:pPr>
            <a:r>
              <a:rPr lang="he-IL" sz="2200" b="0"/>
              <a:t>דיווח על ביצועים בשנתיים עוקבות (2006-2007)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he-IL" sz="2200" b="0"/>
              <a:t>קריטריונים סביבתיים במדיניות מתן אשראי של גופים פיננסיים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he-IL" sz="2200" b="0"/>
              <a:t>פיתוח שירותים ומוצרים ידידותיים לסביבה</a:t>
            </a:r>
            <a:endParaRPr lang="en-US" sz="2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chemeClr val="tx1"/>
                </a:solidFill>
                <a:latin typeface="Tahoma" pitchFamily="34" charset="0"/>
              </a:rPr>
              <a:t>דירוג מעלה</a:t>
            </a:r>
            <a:r>
              <a:rPr lang="he-IL">
                <a:solidFill>
                  <a:schemeClr val="tx1"/>
                </a:solidFill>
              </a:rPr>
              <a:t> </a:t>
            </a:r>
            <a:r>
              <a:rPr lang="he-IL">
                <a:solidFill>
                  <a:schemeClr val="tx1"/>
                </a:solidFill>
                <a:latin typeface="Tahoma" pitchFamily="34" charset="0"/>
              </a:rPr>
              <a:t>2008</a:t>
            </a:r>
            <a:r>
              <a:rPr lang="he-IL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he-IL">
                <a:solidFill>
                  <a:srgbClr val="005F8E"/>
                </a:solidFill>
              </a:rPr>
              <a:t>| פרקים</a:t>
            </a:r>
            <a:endParaRPr lang="en-US">
              <a:solidFill>
                <a:srgbClr val="005F8E"/>
              </a:solidFill>
            </a:endParaRPr>
          </a:p>
        </p:txBody>
      </p:sp>
      <p:sp>
        <p:nvSpPr>
          <p:cNvPr id="137244" name="Rectangle 28"/>
          <p:cNvSpPr>
            <a:spLocks noChangeArrowheads="1"/>
          </p:cNvSpPr>
          <p:nvPr/>
        </p:nvSpPr>
        <p:spPr bwMode="auto">
          <a:xfrm>
            <a:off x="1371600" y="901700"/>
            <a:ext cx="4800600" cy="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graphicFrame>
        <p:nvGraphicFramePr>
          <p:cNvPr id="137400" name="Group 184"/>
          <p:cNvGraphicFramePr>
            <a:graphicFrameLocks noGrp="1"/>
          </p:cNvGraphicFramePr>
          <p:nvPr/>
        </p:nvGraphicFramePr>
        <p:xfrm>
          <a:off x="468313" y="1196975"/>
          <a:ext cx="8207375" cy="4475800"/>
        </p:xfrm>
        <a:graphic>
          <a:graphicData uri="http://schemas.openxmlformats.org/drawingml/2006/table">
            <a:tbl>
              <a:tblPr rtl="1"/>
              <a:tblGrid>
                <a:gridCol w="3408363"/>
                <a:gridCol w="1390650"/>
                <a:gridCol w="34083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נושא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4A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ניקוד</a:t>
                      </a:r>
                      <a:endParaRPr kumimoji="0" lang="he-I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4A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הערות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4A7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אתיקה בעסקים 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4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A4A7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זכויות אדם וסביבת עבודה 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4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A4A7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מעורבות בקהילה 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4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A4A7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איכות סביבה 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ניקוד פנימי משתנה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בהתאם לסקטור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ממשל תאגידי 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פרק בחירה לחברות פרטיות, ממשלתיות ונסחרות בחו"ל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828800" marR="0" lvl="4" indent="0" algn="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סה"כ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</a:t>
                      </a:r>
                      <a:r>
                        <a:rPr kumimoji="0" lang="he-I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נק'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4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A4A7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3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>
                <a:solidFill>
                  <a:srgbClr val="4D4D4D"/>
                </a:solidFill>
              </a:rPr>
              <a:t>דירוג 2008</a:t>
            </a:r>
            <a:r>
              <a:rPr lang="he-IL" sz="2400"/>
              <a:t> | חברות פרטיות</a:t>
            </a:r>
            <a:endParaRPr lang="en-US" sz="2400"/>
          </a:p>
        </p:txBody>
      </p:sp>
      <p:pic>
        <p:nvPicPr>
          <p:cNvPr id="193133" name="Picture 4717" descr="דירוג מעלה 2008 פרטיו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825500"/>
            <a:ext cx="8893175" cy="5988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1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e-IL">
                <a:solidFill>
                  <a:schemeClr val="tx1"/>
                </a:solidFill>
              </a:rPr>
              <a:t>דירוג 2008</a:t>
            </a:r>
            <a:r>
              <a:rPr lang="he-IL"/>
              <a:t> | חברות ציבורית </a:t>
            </a:r>
            <a:r>
              <a:rPr lang="he-IL" sz="1400"/>
              <a:t>(דירוג כסף)</a:t>
            </a:r>
            <a:endParaRPr lang="en-US" sz="1400"/>
          </a:p>
        </p:txBody>
      </p:sp>
      <p:pic>
        <p:nvPicPr>
          <p:cNvPr id="144395" name="Picture 11" descr="דירוג מעלה 2008 ציבוריות כסף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836613"/>
            <a:ext cx="8858250" cy="5965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יצוב מותאם אישית">
  <a:themeElements>
    <a:clrScheme name="1_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עיצוב מותאם אישית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יצוב מותאם אישית">
  <a:themeElements>
    <a:clrScheme name="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מותאם אישית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1051</Words>
  <Application>Microsoft Office PowerPoint</Application>
  <PresentationFormat>On-screen Show (4:3)</PresentationFormat>
  <Paragraphs>244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Tahoma</vt:lpstr>
      <vt:lpstr>1_עיצוב מותאם אישית</vt:lpstr>
      <vt:lpstr>עיצוב מותאם אישית</vt:lpstr>
      <vt:lpstr>Slide 1</vt:lpstr>
      <vt:lpstr>דירוג מעלה 2008 | מובילים אחריות</vt:lpstr>
      <vt:lpstr>דירוג מעלה | שותפים</vt:lpstr>
      <vt:lpstr>דירוג מעלה | הוועדה הציבורית</vt:lpstr>
      <vt:lpstr>דירוג ומדד מעלה | תנאי סף</vt:lpstr>
      <vt:lpstr>דירוג מעלה 2008 | עיקרי שינויים</vt:lpstr>
      <vt:lpstr>דירוג מעלה 2008 | פרקים</vt:lpstr>
      <vt:lpstr>דירוג 2008 | חברות פרטיות</vt:lpstr>
      <vt:lpstr>דירוג 2008 | חברות ציבורית (דירוג כסף)</vt:lpstr>
      <vt:lpstr>דירוג 2008 | חברות ציבורית (דירוג זהב ופלטינה)</vt:lpstr>
      <vt:lpstr>דירוג מעלה 2008 | קבוצות אחזקה מרכזיות </vt:lpstr>
      <vt:lpstr>דירוג מעלה 2008 | עובדות ומספרים</vt:lpstr>
      <vt:lpstr>דירוג מעלה 2008 | אתיקה בעסקים</vt:lpstr>
      <vt:lpstr>דירוג מעלה 2008 | סביבת עבודה וזכויות אדם</vt:lpstr>
      <vt:lpstr>דירוג מעלה 2008 | מעורבות בקהילה</vt:lpstr>
      <vt:lpstr>דירוג מעלה 2008 | איכות סביבה</vt:lpstr>
      <vt:lpstr>דירוג מעלה 2008 | מימשל תאגידי</vt:lpstr>
      <vt:lpstr>דירוג ממשל תאגידי | ציבוריות</vt:lpstr>
      <vt:lpstr>מדד מעלה | 2008</vt:lpstr>
      <vt:lpstr>דירוג מעלה 2008 | מדד תל אביב 100</vt:lpstr>
      <vt:lpstr>דירוג מעלה 2008 | מנוף ניהולי וכלכלי 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maala3</dc:creator>
  <cp:lastModifiedBy>Derug</cp:lastModifiedBy>
  <cp:revision>185</cp:revision>
  <dcterms:modified xsi:type="dcterms:W3CDTF">2014-07-29T10:39:08Z</dcterms:modified>
</cp:coreProperties>
</file>